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s/slide56.xml" ContentType="application/vnd.openxmlformats-officedocument.presentationml.slide+xml"/>
  <Override PartName="/ppt/slides/slide5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Layouts/slideLayout7.xml" ContentType="application/vnd.openxmlformats-officedocument.presentationml.slideLayout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397" r:id="rId2"/>
    <p:sldId id="398" r:id="rId3"/>
    <p:sldId id="396" r:id="rId4"/>
    <p:sldId id="374" r:id="rId5"/>
    <p:sldId id="376" r:id="rId6"/>
    <p:sldId id="375" r:id="rId7"/>
    <p:sldId id="378" r:id="rId8"/>
    <p:sldId id="380" r:id="rId9"/>
    <p:sldId id="382" r:id="rId10"/>
    <p:sldId id="383" r:id="rId11"/>
    <p:sldId id="385" r:id="rId12"/>
    <p:sldId id="394" r:id="rId13"/>
    <p:sldId id="364" r:id="rId14"/>
    <p:sldId id="373" r:id="rId15"/>
    <p:sldId id="401" r:id="rId16"/>
    <p:sldId id="366" r:id="rId17"/>
    <p:sldId id="365" r:id="rId18"/>
    <p:sldId id="367" r:id="rId19"/>
    <p:sldId id="368" r:id="rId20"/>
    <p:sldId id="335" r:id="rId21"/>
    <p:sldId id="336" r:id="rId22"/>
    <p:sldId id="337" r:id="rId23"/>
    <p:sldId id="338" r:id="rId24"/>
    <p:sldId id="369" r:id="rId25"/>
    <p:sldId id="339" r:id="rId26"/>
    <p:sldId id="340" r:id="rId27"/>
    <p:sldId id="341" r:id="rId28"/>
    <p:sldId id="370" r:id="rId29"/>
    <p:sldId id="342" r:id="rId30"/>
    <p:sldId id="343" r:id="rId31"/>
    <p:sldId id="344" r:id="rId32"/>
    <p:sldId id="372" r:id="rId33"/>
    <p:sldId id="345" r:id="rId34"/>
    <p:sldId id="346" r:id="rId35"/>
    <p:sldId id="371" r:id="rId36"/>
    <p:sldId id="347" r:id="rId37"/>
    <p:sldId id="348" r:id="rId38"/>
    <p:sldId id="349" r:id="rId39"/>
    <p:sldId id="350" r:id="rId40"/>
    <p:sldId id="351" r:id="rId41"/>
    <p:sldId id="352" r:id="rId42"/>
    <p:sldId id="353" r:id="rId43"/>
    <p:sldId id="354" r:id="rId44"/>
    <p:sldId id="355" r:id="rId45"/>
    <p:sldId id="356" r:id="rId46"/>
    <p:sldId id="357" r:id="rId47"/>
    <p:sldId id="358" r:id="rId48"/>
    <p:sldId id="393" r:id="rId49"/>
    <p:sldId id="359" r:id="rId50"/>
    <p:sldId id="388" r:id="rId51"/>
    <p:sldId id="389" r:id="rId52"/>
    <p:sldId id="360" r:id="rId53"/>
    <p:sldId id="386" r:id="rId54"/>
    <p:sldId id="391" r:id="rId55"/>
    <p:sldId id="361" r:id="rId56"/>
    <p:sldId id="392" r:id="rId57"/>
    <p:sldId id="387" r:id="rId58"/>
    <p:sldId id="395" r:id="rId59"/>
    <p:sldId id="307" r:id="rId60"/>
    <p:sldId id="333" r:id="rId6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7AFF"/>
    <a:srgbClr val="0066FF"/>
    <a:srgbClr val="558ED5"/>
    <a:srgbClr val="000099"/>
    <a:srgbClr val="003399"/>
    <a:srgbClr val="000000"/>
    <a:srgbClr val="FF00FF"/>
    <a:srgbClr val="FFF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617" autoAdjust="0"/>
    <p:restoredTop sz="86311" autoAdjust="0"/>
  </p:normalViewPr>
  <p:slideViewPr>
    <p:cSldViewPr snapToObjects="1">
      <p:cViewPr>
        <p:scale>
          <a:sx n="75" d="100"/>
          <a:sy n="75" d="100"/>
        </p:scale>
        <p:origin x="-1272" y="-4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2C27A9-1B37-41B0-AC59-C70E1E697DCC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04E628-57A2-4E3A-9022-979494FC35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33071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275585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233808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25785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41900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96664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404921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93912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82709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06507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23610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124548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9E62B-5C09-402F-99A1-4D333924C44D}" type="datetimeFigureOut">
              <a:rPr lang="en-US" smtClean="0"/>
              <a:pPr/>
              <a:t>10/12/2014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225C7-B71E-4A43-B7D3-384559D79F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88888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3352800" y="1189170"/>
            <a:ext cx="2743200" cy="27432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 smtClean="0">
                <a:latin typeface="Arial Narrow" panose="020B0606020202030204" pitchFamily="34" charset="0"/>
                <a:ea typeface="Dotum" panose="020B0600000101010101" pitchFamily="34" charset="-127"/>
              </a:rPr>
              <a:t>Incremental Concept Learning</a:t>
            </a:r>
            <a:endParaRPr lang="en-US" sz="2800" dirty="0">
              <a:latin typeface="Arial Narrow" panose="020B0606020202030204" pitchFamily="34" charset="0"/>
              <a:ea typeface="Dotum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26342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75425"/>
            <a:ext cx="9144000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Is this a foo?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" y="2481590"/>
            <a:ext cx="274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dirty="0" smtClean="0">
                <a:ln w="95250">
                  <a:solidFill>
                    <a:srgbClr val="00B0F0"/>
                  </a:solidFill>
                </a:ln>
                <a:solidFill>
                  <a:srgbClr val="00B0F0"/>
                </a:solidFill>
                <a:latin typeface="Segoe Print" panose="02000600000000000000" pitchFamily="2" charset="0"/>
              </a:rPr>
              <a:t>ο</a:t>
            </a:r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Yes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00801" y="2481590"/>
            <a:ext cx="274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dirty="0" smtClean="0">
                <a:ln w="95250">
                  <a:solidFill>
                    <a:srgbClr val="FF0000"/>
                  </a:solidFill>
                </a:ln>
                <a:solidFill>
                  <a:srgbClr val="00B0F0"/>
                </a:solidFill>
                <a:latin typeface="Segoe Print" panose="02000600000000000000" pitchFamily="2" charset="0"/>
              </a:rPr>
              <a:t>ο</a:t>
            </a:r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No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pic>
        <p:nvPicPr>
          <p:cNvPr id="6146" name="Picture 2" descr="F:\DCIM\101NIKON\DSCN076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2550" t="14550" r="29671" b="48414"/>
          <a:stretch/>
        </p:blipFill>
        <p:spPr bwMode="auto">
          <a:xfrm>
            <a:off x="2743202" y="91440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96429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75425"/>
            <a:ext cx="9144000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Is this a foo?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" y="2481590"/>
            <a:ext cx="274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ο</a:t>
            </a:r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Yes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00801" y="2481590"/>
            <a:ext cx="274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dirty="0" smtClean="0">
                <a:ln w="95250">
                  <a:solidFill>
                    <a:srgbClr val="00B0F0"/>
                  </a:solidFill>
                </a:ln>
                <a:solidFill>
                  <a:srgbClr val="00B0F0"/>
                </a:solidFill>
                <a:latin typeface="Segoe Print" panose="02000600000000000000" pitchFamily="2" charset="0"/>
              </a:rPr>
              <a:t>ο</a:t>
            </a:r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No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pic>
        <p:nvPicPr>
          <p:cNvPr id="7170" name="Picture 2" descr="F:\DCIM\101NIKON\DSCN0770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2881" t="17636" r="29340" b="45328"/>
          <a:stretch/>
        </p:blipFill>
        <p:spPr bwMode="auto">
          <a:xfrm>
            <a:off x="2743201" y="91440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93207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0"/>
            <a:ext cx="9144000" cy="4594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b="1" dirty="0" smtClean="0">
                <a:latin typeface="Segoe Print" panose="02000600000000000000" pitchFamily="2" charset="0"/>
              </a:rPr>
              <a:t>Incremental Concept Learning</a:t>
            </a:r>
          </a:p>
          <a:p>
            <a:pPr algn="ctr"/>
            <a:endParaRPr lang="en-US" sz="2400" b="1" dirty="0">
              <a:latin typeface="Segoe Print" panose="02000600000000000000" pitchFamily="2" charset="0"/>
            </a:endParaRPr>
          </a:p>
          <a:p>
            <a:pPr algn="ctr"/>
            <a:endParaRPr lang="en-US" sz="2400" dirty="0">
              <a:latin typeface="Segoe Print" panose="02000600000000000000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11875"/>
            <a:ext cx="9144000" cy="4594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dirty="0" smtClean="0">
                <a:latin typeface="Segoe Print" panose="02000600000000000000" pitchFamily="2" charset="0"/>
              </a:rPr>
              <a:t>Given new example:</a:t>
            </a:r>
            <a:endParaRPr lang="en-US" sz="2400" dirty="0">
              <a:latin typeface="Segoe Print" panose="02000600000000000000" pitchFamily="2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2265148" y="1073630"/>
            <a:ext cx="4613703" cy="53799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solidFill>
                  <a:schemeClr val="tx2"/>
                </a:solidFill>
                <a:latin typeface="Arial Narrow" panose="020B0606020202030204" pitchFamily="34" charset="0"/>
              </a:rPr>
              <a:t>Is this an example of the concept?</a:t>
            </a:r>
            <a:endParaRPr lang="en-US" sz="2000" dirty="0">
              <a:solidFill>
                <a:schemeClr val="tx2"/>
              </a:solidFill>
              <a:latin typeface="Arial Narrow" panose="020B0606020202030204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577880" y="2648560"/>
            <a:ext cx="3418045" cy="84491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solidFill>
                  <a:schemeClr val="tx2"/>
                </a:solidFill>
                <a:latin typeface="Arial Narrow" panose="020B0606020202030204" pitchFamily="34" charset="0"/>
              </a:rPr>
              <a:t>Does it fit the current definition of the concept?</a:t>
            </a:r>
            <a:endParaRPr lang="en-US" sz="2000" dirty="0">
              <a:solidFill>
                <a:schemeClr val="tx2"/>
              </a:solidFill>
              <a:latin typeface="Arial Narrow" panose="020B0606020202030204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5148075" y="2648560"/>
            <a:ext cx="3418045" cy="84491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solidFill>
                  <a:schemeClr val="tx2"/>
                </a:solidFill>
                <a:latin typeface="Arial Narrow" panose="020B0606020202030204" pitchFamily="34" charset="0"/>
              </a:rPr>
              <a:t>Does it fit the current definition of the concept?</a:t>
            </a:r>
            <a:endParaRPr lang="en-US" sz="2000" dirty="0">
              <a:solidFill>
                <a:schemeClr val="tx2"/>
              </a:solidFill>
              <a:latin typeface="Arial Narrow" panose="020B060602020203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93830" y="4146355"/>
            <a:ext cx="1554480" cy="57607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solidFill>
                  <a:schemeClr val="tx2"/>
                </a:solidFill>
                <a:latin typeface="Arial Narrow" panose="020B0606020202030204" pitchFamily="34" charset="0"/>
              </a:rPr>
              <a:t>Do nothing</a:t>
            </a:r>
            <a:endParaRPr lang="en-US" sz="2000" dirty="0">
              <a:solidFill>
                <a:schemeClr val="tx2"/>
              </a:solidFill>
              <a:latin typeface="Arial Narrow" panose="020B0606020202030204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2825495" y="4146354"/>
            <a:ext cx="1554480" cy="57607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solidFill>
                  <a:schemeClr val="tx2"/>
                </a:solidFill>
                <a:latin typeface="Arial Narrow" panose="020B0606020202030204" pitchFamily="34" charset="0"/>
              </a:rPr>
              <a:t>Generalize</a:t>
            </a:r>
            <a:endParaRPr lang="en-US" sz="2000" dirty="0">
              <a:solidFill>
                <a:schemeClr val="tx2"/>
              </a:solidFill>
              <a:latin typeface="Arial Narrow" panose="020B0606020202030204" pitchFamily="34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4764025" y="4146353"/>
            <a:ext cx="1554480" cy="57607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solidFill>
                  <a:schemeClr val="tx2"/>
                </a:solidFill>
                <a:latin typeface="Arial Narrow" panose="020B0606020202030204" pitchFamily="34" charset="0"/>
              </a:rPr>
              <a:t>Specialize</a:t>
            </a:r>
            <a:endParaRPr lang="en-US" sz="2000" dirty="0">
              <a:solidFill>
                <a:schemeClr val="tx2"/>
              </a:solidFill>
              <a:latin typeface="Arial Narrow" panose="020B0606020202030204" pitchFamily="34" charset="0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7395690" y="4146355"/>
            <a:ext cx="1554480" cy="576075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solidFill>
                  <a:schemeClr val="tx2"/>
                </a:solidFill>
                <a:latin typeface="Arial Narrow" panose="020B0606020202030204" pitchFamily="34" charset="0"/>
              </a:rPr>
              <a:t>Do nothing</a:t>
            </a:r>
            <a:endParaRPr lang="en-US" sz="2000" dirty="0">
              <a:solidFill>
                <a:schemeClr val="tx2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14" name="Straight Arrow Connector 13"/>
          <p:cNvCxnSpPr>
            <a:stCxn id="6" idx="3"/>
            <a:endCxn id="7" idx="0"/>
          </p:cNvCxnSpPr>
          <p:nvPr/>
        </p:nvCxnSpPr>
        <p:spPr>
          <a:xfrm flipH="1">
            <a:off x="2286903" y="1532837"/>
            <a:ext cx="653906" cy="1115723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6" idx="5"/>
            <a:endCxn id="8" idx="0"/>
          </p:cNvCxnSpPr>
          <p:nvPr/>
        </p:nvCxnSpPr>
        <p:spPr>
          <a:xfrm>
            <a:off x="6203190" y="1532837"/>
            <a:ext cx="653908" cy="1115723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8" idx="5"/>
            <a:endCxn id="13" idx="0"/>
          </p:cNvCxnSpPr>
          <p:nvPr/>
        </p:nvCxnSpPr>
        <p:spPr>
          <a:xfrm>
            <a:off x="8065559" y="3369736"/>
            <a:ext cx="107371" cy="776619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8" idx="3"/>
            <a:endCxn id="12" idx="0"/>
          </p:cNvCxnSpPr>
          <p:nvPr/>
        </p:nvCxnSpPr>
        <p:spPr>
          <a:xfrm flipH="1">
            <a:off x="5541265" y="3369736"/>
            <a:ext cx="107371" cy="7766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7" idx="5"/>
            <a:endCxn id="11" idx="0"/>
          </p:cNvCxnSpPr>
          <p:nvPr/>
        </p:nvCxnSpPr>
        <p:spPr>
          <a:xfrm>
            <a:off x="3495364" y="3369736"/>
            <a:ext cx="107371" cy="776618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7" idx="3"/>
            <a:endCxn id="10" idx="0"/>
          </p:cNvCxnSpPr>
          <p:nvPr/>
        </p:nvCxnSpPr>
        <p:spPr>
          <a:xfrm flipH="1">
            <a:off x="971070" y="3369736"/>
            <a:ext cx="107371" cy="776619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880852" y="1629033"/>
            <a:ext cx="681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Yes</a:t>
            </a:r>
            <a:endParaRPr lang="en-US" sz="24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653961" y="1611625"/>
            <a:ext cx="607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No</a:t>
            </a:r>
            <a:endParaRPr lang="en-US" sz="2400" dirty="0">
              <a:solidFill>
                <a:schemeClr val="accent2"/>
              </a:solidFill>
              <a:latin typeface="Segoe Print" panose="02000600000000000000" pitchFamily="2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066713" y="3493470"/>
            <a:ext cx="681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Yes</a:t>
            </a:r>
            <a:endParaRPr lang="en-US" sz="24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917720" y="3493470"/>
            <a:ext cx="607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No</a:t>
            </a:r>
            <a:endParaRPr lang="en-US" sz="2400" dirty="0">
              <a:solidFill>
                <a:schemeClr val="accent2"/>
              </a:solidFill>
              <a:latin typeface="Segoe Print" panose="02000600000000000000" pitchFamily="2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638535" y="3493469"/>
            <a:ext cx="6815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Yes</a:t>
            </a:r>
            <a:endParaRPr lang="en-US" sz="24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489542" y="3493469"/>
            <a:ext cx="607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No</a:t>
            </a:r>
            <a:endParaRPr lang="en-US" sz="2400" dirty="0">
              <a:solidFill>
                <a:schemeClr val="accent2"/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03708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F:\DCIM\101NIKON\DSCN077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473" t="12964" r="34748" b="50000"/>
          <a:stretch/>
        </p:blipFill>
        <p:spPr bwMode="auto">
          <a:xfrm>
            <a:off x="768096" y="766715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90758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6220655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An Arch</a:t>
            </a:r>
            <a:endParaRPr lang="en-US" sz="20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7117268" y="57469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</a:p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A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7140821" y="203339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 B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6226421" y="360845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</a:p>
          <a:p>
            <a:pPr algn="ctr"/>
            <a:r>
              <a:rPr lang="en-US" sz="2000" dirty="0">
                <a:latin typeface="Arial Narrow" panose="020B0606020202030204" pitchFamily="34" charset="0"/>
              </a:rPr>
              <a:t>C</a:t>
            </a:r>
            <a:r>
              <a:rPr lang="en-US" sz="2000" dirty="0" smtClean="0">
                <a:latin typeface="Arial Narrow" panose="020B0606020202030204" pitchFamily="34" charset="0"/>
              </a:rPr>
              <a:t> 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8055221" y="360845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</a:p>
          <a:p>
            <a:pPr algn="ctr"/>
            <a:r>
              <a:rPr lang="en-US" sz="2000" dirty="0">
                <a:latin typeface="Arial Narrow" panose="020B0606020202030204" pitchFamily="34" charset="0"/>
              </a:rPr>
              <a:t>D</a:t>
            </a:r>
          </a:p>
        </p:txBody>
      </p:sp>
      <p:cxnSp>
        <p:nvCxnSpPr>
          <p:cNvPr id="10" name="Straight Arrow Connector 9"/>
          <p:cNvCxnSpPr>
            <a:stCxn id="8" idx="0"/>
            <a:endCxn id="7" idx="3"/>
          </p:cNvCxnSpPr>
          <p:nvPr/>
        </p:nvCxnSpPr>
        <p:spPr>
          <a:xfrm flipV="1">
            <a:off x="6683621" y="2813881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0"/>
            <a:endCxn id="7" idx="5"/>
          </p:cNvCxnSpPr>
          <p:nvPr/>
        </p:nvCxnSpPr>
        <p:spPr>
          <a:xfrm flipH="1" flipV="1">
            <a:off x="7921310" y="2813881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6"/>
            <a:endCxn id="9" idx="2"/>
          </p:cNvCxnSpPr>
          <p:nvPr/>
        </p:nvCxnSpPr>
        <p:spPr>
          <a:xfrm>
            <a:off x="7140821" y="4065652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055402" y="293142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39351" y="293142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93716" y="4065652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19" name="Straight Arrow Connector 18"/>
          <p:cNvCxnSpPr>
            <a:stCxn id="7" idx="0"/>
            <a:endCxn id="6" idx="4"/>
          </p:cNvCxnSpPr>
          <p:nvPr/>
        </p:nvCxnSpPr>
        <p:spPr>
          <a:xfrm flipH="1" flipV="1">
            <a:off x="7574468" y="1489090"/>
            <a:ext cx="23553" cy="54430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565859" y="157657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pic>
        <p:nvPicPr>
          <p:cNvPr id="15" name="Picture 2" descr="F:\DCIM\101NIKON\DSCN077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473" t="12964" r="34748" b="50000"/>
          <a:stretch/>
        </p:blipFill>
        <p:spPr bwMode="auto">
          <a:xfrm>
            <a:off x="768096" y="766715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58916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6220655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An Arch</a:t>
            </a:r>
            <a:endParaRPr lang="en-US" sz="20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7117268" y="57469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7140821" y="203339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6226421" y="360845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8055221" y="360845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10" name="Straight Arrow Connector 9"/>
          <p:cNvCxnSpPr>
            <a:stCxn id="8" idx="0"/>
            <a:endCxn id="7" idx="3"/>
          </p:cNvCxnSpPr>
          <p:nvPr/>
        </p:nvCxnSpPr>
        <p:spPr>
          <a:xfrm flipV="1">
            <a:off x="6683621" y="2813881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0"/>
            <a:endCxn id="7" idx="5"/>
          </p:cNvCxnSpPr>
          <p:nvPr/>
        </p:nvCxnSpPr>
        <p:spPr>
          <a:xfrm flipH="1" flipV="1">
            <a:off x="7921310" y="2813881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6"/>
            <a:endCxn id="9" idx="2"/>
          </p:cNvCxnSpPr>
          <p:nvPr/>
        </p:nvCxnSpPr>
        <p:spPr>
          <a:xfrm>
            <a:off x="7140821" y="4065652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055402" y="293142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39351" y="293142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93716" y="4065652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19" name="Straight Arrow Connector 18"/>
          <p:cNvCxnSpPr>
            <a:stCxn id="7" idx="0"/>
            <a:endCxn id="6" idx="4"/>
          </p:cNvCxnSpPr>
          <p:nvPr/>
        </p:nvCxnSpPr>
        <p:spPr>
          <a:xfrm flipH="1" flipV="1">
            <a:off x="7574468" y="1489090"/>
            <a:ext cx="23553" cy="54430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565859" y="157657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pic>
        <p:nvPicPr>
          <p:cNvPr id="15" name="Picture 2" descr="F:\DCIM\101NIKON\DSCN0771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473" t="12964" r="34748" b="50000"/>
          <a:stretch/>
        </p:blipFill>
        <p:spPr bwMode="auto">
          <a:xfrm>
            <a:off x="768096" y="766715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45131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62206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80494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6" name="Straight Arrow Connector 5"/>
          <p:cNvCxnSpPr>
            <a:stCxn id="3" idx="0"/>
            <a:endCxn id="2" idx="3"/>
          </p:cNvCxnSpPr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0"/>
            <a:endCxn id="2" idx="5"/>
          </p:cNvCxnSpPr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3" idx="6"/>
            <a:endCxn id="4" idx="2"/>
          </p:cNvCxnSpPr>
          <p:nvPr/>
        </p:nvCxnSpPr>
        <p:spPr>
          <a:xfrm>
            <a:off x="7135056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049637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33586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87951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20655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An Arch</a:t>
            </a:r>
            <a:endParaRPr lang="en-US" sz="20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pic>
        <p:nvPicPr>
          <p:cNvPr id="9218" name="Picture 2" descr="F:\DCIM\101NIKON\DSCN0772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8051" t="19289" r="34170" b="43675"/>
          <a:stretch/>
        </p:blipFill>
        <p:spPr bwMode="auto">
          <a:xfrm>
            <a:off x="768096" y="768096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53987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22210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An Arch</a:t>
            </a:r>
            <a:endParaRPr lang="en-US" sz="20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10207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125629" y="195658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11229" y="353164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2040029" y="353164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4" name="Straight Arrow Connector 23"/>
          <p:cNvCxnSpPr>
            <a:stCxn id="22" idx="0"/>
            <a:endCxn id="21" idx="3"/>
          </p:cNvCxnSpPr>
          <p:nvPr/>
        </p:nvCxnSpPr>
        <p:spPr>
          <a:xfrm flipV="1">
            <a:off x="668429" y="2737071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3" idx="0"/>
            <a:endCxn id="21" idx="5"/>
          </p:cNvCxnSpPr>
          <p:nvPr/>
        </p:nvCxnSpPr>
        <p:spPr>
          <a:xfrm flipH="1" flipV="1">
            <a:off x="1906118" y="2737071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2" idx="6"/>
            <a:endCxn id="23" idx="2"/>
          </p:cNvCxnSpPr>
          <p:nvPr/>
        </p:nvCxnSpPr>
        <p:spPr>
          <a:xfrm>
            <a:off x="1125629" y="3988842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0210" y="285461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124159" y="285461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78524" y="3988842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0" name="Straight Arrow Connector 29"/>
          <p:cNvCxnSpPr>
            <a:stCxn id="21" idx="0"/>
            <a:endCxn id="20" idx="4"/>
          </p:cNvCxnSpPr>
          <p:nvPr/>
        </p:nvCxnSpPr>
        <p:spPr>
          <a:xfrm flipH="1" flipV="1">
            <a:off x="1559276" y="1412280"/>
            <a:ext cx="23553" cy="54430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50667" y="149976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4082814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316841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499721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5" name="Straight Arrow Connector 34"/>
          <p:cNvCxnSpPr>
            <a:stCxn id="33" idx="0"/>
            <a:endCxn id="32" idx="3"/>
          </p:cNvCxnSpPr>
          <p:nvPr/>
        </p:nvCxnSpPr>
        <p:spPr>
          <a:xfrm flipV="1">
            <a:off x="362561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34" idx="0"/>
            <a:endCxn id="32" idx="5"/>
          </p:cNvCxnSpPr>
          <p:nvPr/>
        </p:nvCxnSpPr>
        <p:spPr>
          <a:xfrm flipH="1" flipV="1">
            <a:off x="486330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33" idx="6"/>
            <a:endCxn id="34" idx="2"/>
          </p:cNvCxnSpPr>
          <p:nvPr/>
        </p:nvCxnSpPr>
        <p:spPr>
          <a:xfrm>
            <a:off x="4082814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997395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081344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35709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5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22210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An Arch</a:t>
            </a:r>
            <a:endParaRPr lang="en-US" sz="20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10207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125629" y="195658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11229" y="353164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2040029" y="353164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4" name="Straight Arrow Connector 23"/>
          <p:cNvCxnSpPr>
            <a:stCxn id="22" idx="0"/>
            <a:endCxn id="21" idx="3"/>
          </p:cNvCxnSpPr>
          <p:nvPr/>
        </p:nvCxnSpPr>
        <p:spPr>
          <a:xfrm flipV="1">
            <a:off x="668429" y="2737071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3" idx="0"/>
            <a:endCxn id="21" idx="5"/>
          </p:cNvCxnSpPr>
          <p:nvPr/>
        </p:nvCxnSpPr>
        <p:spPr>
          <a:xfrm flipH="1" flipV="1">
            <a:off x="1906118" y="2737071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2" idx="6"/>
            <a:endCxn id="23" idx="2"/>
          </p:cNvCxnSpPr>
          <p:nvPr/>
        </p:nvCxnSpPr>
        <p:spPr>
          <a:xfrm>
            <a:off x="1125629" y="3988842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0210" y="285461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124159" y="285461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78524" y="3988842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0" name="Straight Arrow Connector 29"/>
          <p:cNvCxnSpPr>
            <a:stCxn id="21" idx="0"/>
            <a:endCxn id="20" idx="4"/>
          </p:cNvCxnSpPr>
          <p:nvPr/>
        </p:nvCxnSpPr>
        <p:spPr>
          <a:xfrm flipH="1" flipV="1">
            <a:off x="1559276" y="1412280"/>
            <a:ext cx="23553" cy="54430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50667" y="149976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4082814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316841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499721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5" name="Straight Arrow Connector 34"/>
          <p:cNvCxnSpPr>
            <a:stCxn id="33" idx="0"/>
            <a:endCxn id="32" idx="3"/>
          </p:cNvCxnSpPr>
          <p:nvPr/>
        </p:nvCxnSpPr>
        <p:spPr>
          <a:xfrm flipV="1">
            <a:off x="362561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34" idx="0"/>
            <a:endCxn id="32" idx="5"/>
          </p:cNvCxnSpPr>
          <p:nvPr/>
        </p:nvCxnSpPr>
        <p:spPr>
          <a:xfrm flipH="1" flipV="1">
            <a:off x="486330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33" idx="6"/>
            <a:endCxn id="34" idx="2"/>
          </p:cNvCxnSpPr>
          <p:nvPr/>
        </p:nvCxnSpPr>
        <p:spPr>
          <a:xfrm>
            <a:off x="4082814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997395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081344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35709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220655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New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51" name="Multiply 50"/>
          <p:cNvSpPr/>
          <p:nvPr/>
        </p:nvSpPr>
        <p:spPr>
          <a:xfrm>
            <a:off x="1125747" y="1134189"/>
            <a:ext cx="914400" cy="914400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2206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80494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55" name="Straight Arrow Connector 54"/>
          <p:cNvCxnSpPr>
            <a:stCxn id="53" idx="0"/>
            <a:endCxn id="52" idx="3"/>
          </p:cNvCxnSpPr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54" idx="0"/>
            <a:endCxn id="52" idx="5"/>
          </p:cNvCxnSpPr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3" idx="6"/>
            <a:endCxn id="54" idx="2"/>
          </p:cNvCxnSpPr>
          <p:nvPr/>
        </p:nvCxnSpPr>
        <p:spPr>
          <a:xfrm>
            <a:off x="7135056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049637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133586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087951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15595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122210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An Arch</a:t>
            </a:r>
            <a:endParaRPr lang="en-US" sz="20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10207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1125629" y="195658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11229" y="353164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2040029" y="3531642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4" name="Straight Arrow Connector 23"/>
          <p:cNvCxnSpPr>
            <a:stCxn id="22" idx="0"/>
            <a:endCxn id="21" idx="3"/>
          </p:cNvCxnSpPr>
          <p:nvPr/>
        </p:nvCxnSpPr>
        <p:spPr>
          <a:xfrm flipV="1">
            <a:off x="668429" y="2737071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3" idx="0"/>
            <a:endCxn id="21" idx="5"/>
          </p:cNvCxnSpPr>
          <p:nvPr/>
        </p:nvCxnSpPr>
        <p:spPr>
          <a:xfrm flipH="1" flipV="1">
            <a:off x="1906118" y="2737071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2" idx="6"/>
            <a:endCxn id="23" idx="2"/>
          </p:cNvCxnSpPr>
          <p:nvPr/>
        </p:nvCxnSpPr>
        <p:spPr>
          <a:xfrm>
            <a:off x="1125629" y="3988842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0210" y="285461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124159" y="285461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78524" y="3988842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0" name="Straight Arrow Connector 29"/>
          <p:cNvCxnSpPr>
            <a:stCxn id="21" idx="0"/>
            <a:endCxn id="20" idx="4"/>
          </p:cNvCxnSpPr>
          <p:nvPr/>
        </p:nvCxnSpPr>
        <p:spPr>
          <a:xfrm flipH="1" flipV="1">
            <a:off x="1559276" y="1412280"/>
            <a:ext cx="23553" cy="54430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550667" y="149976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4082814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316841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499721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5" name="Straight Arrow Connector 34"/>
          <p:cNvCxnSpPr>
            <a:stCxn id="33" idx="0"/>
            <a:endCxn id="32" idx="3"/>
          </p:cNvCxnSpPr>
          <p:nvPr/>
        </p:nvCxnSpPr>
        <p:spPr>
          <a:xfrm flipV="1">
            <a:off x="362561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34" idx="0"/>
            <a:endCxn id="32" idx="5"/>
          </p:cNvCxnSpPr>
          <p:nvPr/>
        </p:nvCxnSpPr>
        <p:spPr>
          <a:xfrm flipH="1" flipV="1">
            <a:off x="486330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33" idx="6"/>
            <a:endCxn id="34" idx="2"/>
          </p:cNvCxnSpPr>
          <p:nvPr/>
        </p:nvCxnSpPr>
        <p:spPr>
          <a:xfrm>
            <a:off x="4082814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997395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081344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35709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1" name="Multiply 50"/>
          <p:cNvSpPr/>
          <p:nvPr/>
        </p:nvSpPr>
        <p:spPr>
          <a:xfrm>
            <a:off x="1125747" y="1134189"/>
            <a:ext cx="914400" cy="914400"/>
          </a:xfrm>
          <a:prstGeom prst="mathMultiply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0" y="4492000"/>
            <a:ext cx="9142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egoe Print" panose="02000600000000000000" pitchFamily="2" charset="0"/>
              </a:rPr>
              <a:t>“drop-link” heuristic</a:t>
            </a:r>
            <a:endParaRPr lang="en-US" sz="2400" dirty="0">
              <a:latin typeface="Segoe Print" panose="02000600000000000000" pitchFamily="2" charset="0"/>
            </a:endParaRPr>
          </a:p>
        </p:txBody>
      </p:sp>
      <p:sp>
        <p:nvSpPr>
          <p:cNvPr id="52" name="Oval 51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62206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54" name="Oval 53"/>
          <p:cNvSpPr/>
          <p:nvPr/>
        </p:nvSpPr>
        <p:spPr>
          <a:xfrm>
            <a:off x="80494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55" name="Straight Arrow Connector 54"/>
          <p:cNvCxnSpPr>
            <a:stCxn id="53" idx="0"/>
            <a:endCxn id="52" idx="3"/>
          </p:cNvCxnSpPr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54" idx="0"/>
            <a:endCxn id="52" idx="5"/>
          </p:cNvCxnSpPr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3" idx="6"/>
            <a:endCxn id="54" idx="2"/>
          </p:cNvCxnSpPr>
          <p:nvPr/>
        </p:nvCxnSpPr>
        <p:spPr>
          <a:xfrm>
            <a:off x="7135056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049637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8133586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087951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6220655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New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1062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Arrow Connector 21"/>
          <p:cNvCxnSpPr>
            <a:endCxn id="9" idx="6"/>
          </p:cNvCxnSpPr>
          <p:nvPr/>
        </p:nvCxnSpPr>
        <p:spPr>
          <a:xfrm flipH="1">
            <a:off x="6839700" y="2553450"/>
            <a:ext cx="2304300" cy="0"/>
          </a:xfrm>
          <a:prstGeom prst="straightConnector1">
            <a:avLst/>
          </a:prstGeom>
          <a:ln w="127000">
            <a:solidFill>
              <a:schemeClr val="accent3">
                <a:lumMod val="75000"/>
              </a:schemeClr>
            </a:solidFill>
            <a:tailEnd type="stealth" w="lg" len="lg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Oval 8"/>
          <p:cNvSpPr>
            <a:spLocks noChangeAspect="1"/>
          </p:cNvSpPr>
          <p:nvPr/>
        </p:nvSpPr>
        <p:spPr>
          <a:xfrm>
            <a:off x="2267700" y="267450"/>
            <a:ext cx="4572000" cy="4572000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600" dirty="0">
              <a:latin typeface="Arial Narrow" panose="020B060602020203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3776460" y="404615"/>
            <a:ext cx="1554480" cy="82296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Arial Narrow" panose="020B0606020202030204" pitchFamily="34" charset="0"/>
              </a:rPr>
              <a:t>Learning by Recording Cases</a:t>
            </a:r>
          </a:p>
        </p:txBody>
      </p:sp>
      <p:sp>
        <p:nvSpPr>
          <p:cNvPr id="29" name="Oval 28"/>
          <p:cNvSpPr/>
          <p:nvPr/>
        </p:nvSpPr>
        <p:spPr>
          <a:xfrm>
            <a:off x="3776460" y="1825600"/>
            <a:ext cx="1554480" cy="82296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Arial Narrow" panose="020B0606020202030204" pitchFamily="34" charset="0"/>
              </a:rPr>
              <a:t>Incremental Concept Learning</a:t>
            </a:r>
          </a:p>
        </p:txBody>
      </p:sp>
      <p:sp>
        <p:nvSpPr>
          <p:cNvPr id="31" name="Oval 30"/>
          <p:cNvSpPr/>
          <p:nvPr/>
        </p:nvSpPr>
        <p:spPr>
          <a:xfrm>
            <a:off x="4784150" y="3284990"/>
            <a:ext cx="1554480" cy="82296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 smtClean="0">
                <a:solidFill>
                  <a:sysClr val="windowText" lastClr="000000"/>
                </a:solidFill>
                <a:latin typeface="Arial Narrow" panose="020B0606020202030204" pitchFamily="34" charset="0"/>
              </a:rPr>
              <a:t>Version Spaces</a:t>
            </a:r>
            <a:endParaRPr lang="en-US" sz="1600" dirty="0">
              <a:solidFill>
                <a:sysClr val="windowText" lastClr="000000"/>
              </a:solidFill>
              <a:latin typeface="Arial Narrow" panose="020B0606020202030204" pitchFamily="34" charset="0"/>
            </a:endParaRPr>
          </a:p>
        </p:txBody>
      </p:sp>
      <p:sp>
        <p:nvSpPr>
          <p:cNvPr id="32" name="Oval 31"/>
          <p:cNvSpPr/>
          <p:nvPr/>
        </p:nvSpPr>
        <p:spPr>
          <a:xfrm>
            <a:off x="2728560" y="3284990"/>
            <a:ext cx="1554480" cy="82296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Arial Narrow" panose="020B0606020202030204" pitchFamily="34" charset="0"/>
              </a:rPr>
              <a:t>Classification</a:t>
            </a:r>
          </a:p>
        </p:txBody>
      </p:sp>
      <p:cxnSp>
        <p:nvCxnSpPr>
          <p:cNvPr id="33" name="Straight Arrow Connector 32"/>
          <p:cNvCxnSpPr>
            <a:stCxn id="6" idx="4"/>
            <a:endCxn id="29" idx="0"/>
          </p:cNvCxnSpPr>
          <p:nvPr/>
        </p:nvCxnSpPr>
        <p:spPr>
          <a:xfrm>
            <a:off x="4553700" y="1227575"/>
            <a:ext cx="0" cy="598025"/>
          </a:xfrm>
          <a:prstGeom prst="straightConnector1">
            <a:avLst/>
          </a:prstGeom>
          <a:ln>
            <a:solidFill>
              <a:schemeClr val="bg1"/>
            </a:solidFill>
            <a:tailEnd type="stealth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9" idx="4"/>
            <a:endCxn id="32" idx="0"/>
          </p:cNvCxnSpPr>
          <p:nvPr/>
        </p:nvCxnSpPr>
        <p:spPr>
          <a:xfrm flipH="1">
            <a:off x="3505800" y="2648560"/>
            <a:ext cx="1047900" cy="636430"/>
          </a:xfrm>
          <a:prstGeom prst="straightConnector1">
            <a:avLst/>
          </a:prstGeom>
          <a:ln>
            <a:solidFill>
              <a:schemeClr val="bg1"/>
            </a:solidFill>
            <a:tailEnd type="stealth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9" idx="4"/>
            <a:endCxn id="31" idx="0"/>
          </p:cNvCxnSpPr>
          <p:nvPr/>
        </p:nvCxnSpPr>
        <p:spPr>
          <a:xfrm>
            <a:off x="4553700" y="2648560"/>
            <a:ext cx="1007690" cy="636430"/>
          </a:xfrm>
          <a:prstGeom prst="straightConnector1">
            <a:avLst/>
          </a:prstGeom>
          <a:ln>
            <a:solidFill>
              <a:schemeClr val="bg1"/>
            </a:solidFill>
            <a:tailEnd type="stealth" w="lg" len="lg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-1" y="0"/>
            <a:ext cx="3863367" cy="52322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Arial Narrow" panose="020B0606020202030204" pitchFamily="34" charset="0"/>
              </a:rPr>
              <a:t>Learning</a:t>
            </a:r>
            <a:endParaRPr lang="en-US" sz="2800" dirty="0"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92279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62206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80494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6" name="Straight Arrow Connector 5"/>
          <p:cNvCxnSpPr>
            <a:stCxn id="3" idx="0"/>
            <a:endCxn id="2" idx="3"/>
          </p:cNvCxnSpPr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0"/>
            <a:endCxn id="2" idx="5"/>
          </p:cNvCxnSpPr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3" idx="6"/>
            <a:endCxn id="4" idx="2"/>
          </p:cNvCxnSpPr>
          <p:nvPr/>
        </p:nvCxnSpPr>
        <p:spPr>
          <a:xfrm>
            <a:off x="7135056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049637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133586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87951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20655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0512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7135057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6220657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8049457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10" name="Straight Arrow Connector 9"/>
          <p:cNvCxnSpPr>
            <a:stCxn id="3" idx="6"/>
            <a:endCxn id="4" idx="2"/>
          </p:cNvCxnSpPr>
          <p:nvPr/>
        </p:nvCxnSpPr>
        <p:spPr>
          <a:xfrm>
            <a:off x="7135057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087952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220656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Not an Arch</a:t>
            </a:r>
            <a:endParaRPr lang="en-US" sz="2000" dirty="0">
              <a:solidFill>
                <a:schemeClr val="accent2"/>
              </a:solidFill>
              <a:latin typeface="Segoe Print" panose="02000600000000000000" pitchFamily="2" charset="0"/>
            </a:endParaRPr>
          </a:p>
        </p:txBody>
      </p:sp>
      <p:pic>
        <p:nvPicPr>
          <p:cNvPr id="10242" name="Picture 2" descr="F:\DCIM\101NIKON\DSCN0773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9788" t="25848" r="32433" b="37116"/>
          <a:stretch/>
        </p:blipFill>
        <p:spPr bwMode="auto">
          <a:xfrm>
            <a:off x="768096" y="768096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068154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087224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728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20016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6" name="Straight Arrow Connector 5"/>
          <p:cNvCxnSpPr>
            <a:stCxn id="3" idx="0"/>
            <a:endCxn id="2" idx="3"/>
          </p:cNvCxnSpPr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0"/>
            <a:endCxn id="2" idx="5"/>
          </p:cNvCxnSpPr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3" idx="6"/>
            <a:endCxn id="4" idx="2"/>
          </p:cNvCxnSpPr>
          <p:nvPr/>
        </p:nvCxnSpPr>
        <p:spPr>
          <a:xfrm>
            <a:off x="1087224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05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85754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40119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125780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3211380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5040180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17" name="Straight Arrow Connector 16"/>
          <p:cNvCxnSpPr>
            <a:stCxn id="15" idx="6"/>
            <a:endCxn id="16" idx="2"/>
          </p:cNvCxnSpPr>
          <p:nvPr/>
        </p:nvCxnSpPr>
        <p:spPr>
          <a:xfrm>
            <a:off x="4125780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078675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11381" y="75425"/>
            <a:ext cx="2743200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Not an Arch</a:t>
            </a:r>
            <a:endParaRPr lang="en-US" sz="2000" dirty="0">
              <a:solidFill>
                <a:schemeClr val="accent2"/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8467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087224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728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20016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6" name="Straight Arrow Connector 5"/>
          <p:cNvCxnSpPr>
            <a:stCxn id="3" idx="0"/>
            <a:endCxn id="2" idx="3"/>
          </p:cNvCxnSpPr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0"/>
            <a:endCxn id="2" idx="5"/>
          </p:cNvCxnSpPr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3" idx="6"/>
            <a:endCxn id="4" idx="2"/>
          </p:cNvCxnSpPr>
          <p:nvPr/>
        </p:nvCxnSpPr>
        <p:spPr>
          <a:xfrm>
            <a:off x="1087224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05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85754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40119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125780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3211380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5040180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17" name="Straight Arrow Connector 16"/>
          <p:cNvCxnSpPr>
            <a:stCxn id="15" idx="6"/>
            <a:endCxn id="16" idx="2"/>
          </p:cNvCxnSpPr>
          <p:nvPr/>
        </p:nvCxnSpPr>
        <p:spPr>
          <a:xfrm>
            <a:off x="4125780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078675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11381" y="75425"/>
            <a:ext cx="2743200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Not an Arch</a:t>
            </a:r>
            <a:endParaRPr lang="en-US" sz="2000" dirty="0">
              <a:solidFill>
                <a:schemeClr val="accent2"/>
              </a:solidFill>
              <a:latin typeface="Segoe Print" panose="02000600000000000000" pitchFamily="2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62206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80494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3" name="Straight Arrow Connector 22"/>
          <p:cNvCxnSpPr>
            <a:stCxn id="21" idx="0"/>
            <a:endCxn id="20" idx="3"/>
          </p:cNvCxnSpPr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2" idx="0"/>
            <a:endCxn id="20" idx="5"/>
          </p:cNvCxnSpPr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1" idx="6"/>
            <a:endCxn id="22" idx="2"/>
          </p:cNvCxnSpPr>
          <p:nvPr/>
        </p:nvCxnSpPr>
        <p:spPr>
          <a:xfrm>
            <a:off x="7135056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049637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087951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220655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New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095181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57901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087224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728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20016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6" name="Straight Arrow Connector 5"/>
          <p:cNvCxnSpPr>
            <a:stCxn id="3" idx="0"/>
            <a:endCxn id="2" idx="3"/>
          </p:cNvCxnSpPr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4" idx="0"/>
            <a:endCxn id="2" idx="5"/>
          </p:cNvCxnSpPr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3" idx="6"/>
            <a:endCxn id="4" idx="2"/>
          </p:cNvCxnSpPr>
          <p:nvPr/>
        </p:nvCxnSpPr>
        <p:spPr>
          <a:xfrm>
            <a:off x="1087224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05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085754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40119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4125780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3211380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5040180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17" name="Straight Arrow Connector 16"/>
          <p:cNvCxnSpPr>
            <a:stCxn id="15" idx="6"/>
            <a:endCxn id="16" idx="2"/>
          </p:cNvCxnSpPr>
          <p:nvPr/>
        </p:nvCxnSpPr>
        <p:spPr>
          <a:xfrm>
            <a:off x="4125780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078675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211381" y="75425"/>
            <a:ext cx="2743200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Not an Arch</a:t>
            </a:r>
            <a:endParaRPr lang="en-US" sz="2000" dirty="0">
              <a:solidFill>
                <a:schemeClr val="accent2"/>
              </a:solidFill>
              <a:latin typeface="Segoe Print" panose="02000600000000000000" pitchFamily="2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62206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80494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3" name="Straight Arrow Connector 22"/>
          <p:cNvCxnSpPr>
            <a:stCxn id="21" idx="0"/>
            <a:endCxn id="20" idx="3"/>
          </p:cNvCxnSpPr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2" idx="0"/>
            <a:endCxn id="20" idx="5"/>
          </p:cNvCxnSpPr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1" idx="6"/>
            <a:endCxn id="22" idx="2"/>
          </p:cNvCxnSpPr>
          <p:nvPr/>
        </p:nvCxnSpPr>
        <p:spPr>
          <a:xfrm>
            <a:off x="7135056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049637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087951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220655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New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095181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0" y="4492000"/>
            <a:ext cx="9142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egoe Print" panose="02000600000000000000" pitchFamily="2" charset="0"/>
              </a:rPr>
              <a:t>“require-link” heuristic</a:t>
            </a:r>
            <a:endParaRPr lang="en-US" sz="24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10010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7135057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6220657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8049457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10" name="Straight Arrow Connector 9"/>
          <p:cNvCxnSpPr>
            <a:stCxn id="3" idx="6"/>
            <a:endCxn id="4" idx="2"/>
          </p:cNvCxnSpPr>
          <p:nvPr/>
        </p:nvCxnSpPr>
        <p:spPr>
          <a:xfrm>
            <a:off x="7135057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087952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220656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Not an Arch</a:t>
            </a:r>
            <a:endParaRPr lang="en-US" sz="2000" dirty="0">
              <a:solidFill>
                <a:schemeClr val="accent2"/>
              </a:solidFill>
              <a:latin typeface="Segoe Print" panose="02000600000000000000" pitchFamily="2" charset="0"/>
            </a:endParaRPr>
          </a:p>
        </p:txBody>
      </p:sp>
      <p:cxnSp>
        <p:nvCxnSpPr>
          <p:cNvPr id="6" name="Curved Connector 5"/>
          <p:cNvCxnSpPr>
            <a:stCxn id="3" idx="5"/>
            <a:endCxn id="4" idx="3"/>
          </p:cNvCxnSpPr>
          <p:nvPr/>
        </p:nvCxnSpPr>
        <p:spPr>
          <a:xfrm rot="16200000" flipH="1">
            <a:off x="7592257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" name="Curved Connector 7"/>
          <p:cNvCxnSpPr>
            <a:stCxn id="4" idx="4"/>
            <a:endCxn id="3" idx="4"/>
          </p:cNvCxnSpPr>
          <p:nvPr/>
        </p:nvCxnSpPr>
        <p:spPr>
          <a:xfrm rot="5400000">
            <a:off x="7592257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111504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11504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049637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095181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pic>
        <p:nvPicPr>
          <p:cNvPr id="11266" name="Picture 2" descr="F:\DCIM\101NIKON\DSCN077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762" t="17149" r="34459" b="45815"/>
          <a:stretch/>
        </p:blipFill>
        <p:spPr bwMode="auto">
          <a:xfrm>
            <a:off x="768096" y="768096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511941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087224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728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20016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10" name="Straight Arrow Connector 9"/>
          <p:cNvCxnSpPr>
            <a:stCxn id="3" idx="6"/>
            <a:endCxn id="4" idx="2"/>
          </p:cNvCxnSpPr>
          <p:nvPr/>
        </p:nvCxnSpPr>
        <p:spPr>
          <a:xfrm>
            <a:off x="1087224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40119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4101062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3186662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5015462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7" name="Straight Arrow Connector 36"/>
          <p:cNvCxnSpPr>
            <a:stCxn id="35" idx="6"/>
            <a:endCxn id="36" idx="2"/>
          </p:cNvCxnSpPr>
          <p:nvPr/>
        </p:nvCxnSpPr>
        <p:spPr>
          <a:xfrm>
            <a:off x="4101062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4053957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3186662" y="75425"/>
            <a:ext cx="2743200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Not an Arch</a:t>
            </a:r>
            <a:endParaRPr lang="en-US" sz="2000" dirty="0">
              <a:solidFill>
                <a:schemeClr val="accent2"/>
              </a:solidFill>
              <a:latin typeface="Segoe Print" panose="02000600000000000000" pitchFamily="2" charset="0"/>
            </a:endParaRPr>
          </a:p>
        </p:txBody>
      </p:sp>
      <p:cxnSp>
        <p:nvCxnSpPr>
          <p:cNvPr id="40" name="Curved Connector 39"/>
          <p:cNvCxnSpPr>
            <a:stCxn id="35" idx="5"/>
            <a:endCxn id="36" idx="3"/>
          </p:cNvCxnSpPr>
          <p:nvPr/>
        </p:nvCxnSpPr>
        <p:spPr>
          <a:xfrm rot="16200000" flipH="1">
            <a:off x="4558262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1" name="Curved Connector 40"/>
          <p:cNvCxnSpPr>
            <a:stCxn id="36" idx="4"/>
            <a:endCxn id="35" idx="4"/>
          </p:cNvCxnSpPr>
          <p:nvPr/>
        </p:nvCxnSpPr>
        <p:spPr>
          <a:xfrm rot="5400000">
            <a:off x="4558262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4077509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077509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44" name="Straight Arrow Connector 43"/>
          <p:cNvCxnSpPr/>
          <p:nvPr/>
        </p:nvCxnSpPr>
        <p:spPr>
          <a:xfrm flipV="1">
            <a:off x="363378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4871472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2967159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089513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48" name="Straight Arrow Connector 47"/>
          <p:cNvCxnSpPr/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1805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2047349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90395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087224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728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20016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10" name="Straight Arrow Connector 9"/>
          <p:cNvCxnSpPr>
            <a:stCxn id="3" idx="6"/>
            <a:endCxn id="4" idx="2"/>
          </p:cNvCxnSpPr>
          <p:nvPr/>
        </p:nvCxnSpPr>
        <p:spPr>
          <a:xfrm>
            <a:off x="1087224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40119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4101062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3186662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015462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3" name="Straight Arrow Connector 22"/>
          <p:cNvCxnSpPr>
            <a:stCxn id="21" idx="6"/>
            <a:endCxn id="22" idx="2"/>
          </p:cNvCxnSpPr>
          <p:nvPr/>
        </p:nvCxnSpPr>
        <p:spPr>
          <a:xfrm>
            <a:off x="4101062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053957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86662" y="75425"/>
            <a:ext cx="2743200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Not an Arch</a:t>
            </a:r>
            <a:endParaRPr lang="en-US" sz="2000" dirty="0">
              <a:solidFill>
                <a:schemeClr val="accent2"/>
              </a:solidFill>
              <a:latin typeface="Segoe Print" panose="02000600000000000000" pitchFamily="2" charset="0"/>
            </a:endParaRPr>
          </a:p>
        </p:txBody>
      </p:sp>
      <p:cxnSp>
        <p:nvCxnSpPr>
          <p:cNvPr id="26" name="Curved Connector 25"/>
          <p:cNvCxnSpPr>
            <a:stCxn id="21" idx="5"/>
            <a:endCxn id="22" idx="3"/>
          </p:cNvCxnSpPr>
          <p:nvPr/>
        </p:nvCxnSpPr>
        <p:spPr>
          <a:xfrm rot="16200000" flipH="1">
            <a:off x="4558262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22" idx="4"/>
            <a:endCxn id="21" idx="4"/>
          </p:cNvCxnSpPr>
          <p:nvPr/>
        </p:nvCxnSpPr>
        <p:spPr>
          <a:xfrm rot="5400000">
            <a:off x="4558262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077509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077509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363378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4871472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967159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89513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7135057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20657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8049457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7" name="Straight Arrow Connector 36"/>
          <p:cNvCxnSpPr>
            <a:stCxn id="35" idx="6"/>
            <a:endCxn id="36" idx="2"/>
          </p:cNvCxnSpPr>
          <p:nvPr/>
        </p:nvCxnSpPr>
        <p:spPr>
          <a:xfrm>
            <a:off x="7135057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087952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220656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New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cxnSp>
        <p:nvCxnSpPr>
          <p:cNvPr id="40" name="Curved Connector 39"/>
          <p:cNvCxnSpPr>
            <a:stCxn id="35" idx="5"/>
            <a:endCxn id="36" idx="3"/>
          </p:cNvCxnSpPr>
          <p:nvPr/>
        </p:nvCxnSpPr>
        <p:spPr>
          <a:xfrm rot="16200000" flipH="1">
            <a:off x="7592257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1" name="Curved Connector 40"/>
          <p:cNvCxnSpPr>
            <a:stCxn id="36" idx="4"/>
            <a:endCxn id="35" idx="4"/>
          </p:cNvCxnSpPr>
          <p:nvPr/>
        </p:nvCxnSpPr>
        <p:spPr>
          <a:xfrm rot="5400000">
            <a:off x="7592257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111504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111504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48" name="Straight Arrow Connector 47"/>
          <p:cNvCxnSpPr/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6049637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095181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805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47349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1610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1087224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728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2001624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10" name="Straight Arrow Connector 9"/>
          <p:cNvCxnSpPr>
            <a:stCxn id="3" idx="6"/>
            <a:endCxn id="4" idx="2"/>
          </p:cNvCxnSpPr>
          <p:nvPr/>
        </p:nvCxnSpPr>
        <p:spPr>
          <a:xfrm>
            <a:off x="1087224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40119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4101062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3186662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015462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3" name="Straight Arrow Connector 22"/>
          <p:cNvCxnSpPr>
            <a:stCxn id="21" idx="6"/>
            <a:endCxn id="22" idx="2"/>
          </p:cNvCxnSpPr>
          <p:nvPr/>
        </p:nvCxnSpPr>
        <p:spPr>
          <a:xfrm>
            <a:off x="4101062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053957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86662" y="75425"/>
            <a:ext cx="2743200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Not an Arch</a:t>
            </a:r>
            <a:endParaRPr lang="en-US" sz="2000" dirty="0">
              <a:solidFill>
                <a:schemeClr val="accent2"/>
              </a:solidFill>
              <a:latin typeface="Segoe Print" panose="02000600000000000000" pitchFamily="2" charset="0"/>
            </a:endParaRPr>
          </a:p>
        </p:txBody>
      </p:sp>
      <p:cxnSp>
        <p:nvCxnSpPr>
          <p:cNvPr id="26" name="Curved Connector 25"/>
          <p:cNvCxnSpPr>
            <a:stCxn id="21" idx="5"/>
            <a:endCxn id="22" idx="3"/>
          </p:cNvCxnSpPr>
          <p:nvPr/>
        </p:nvCxnSpPr>
        <p:spPr>
          <a:xfrm rot="16200000" flipH="1">
            <a:off x="4558262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22" idx="4"/>
            <a:endCxn id="21" idx="4"/>
          </p:cNvCxnSpPr>
          <p:nvPr/>
        </p:nvCxnSpPr>
        <p:spPr>
          <a:xfrm rot="5400000">
            <a:off x="4558262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077509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077509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363378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 flipV="1">
            <a:off x="4871472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2967159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089513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7135057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20657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8049457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7" name="Straight Arrow Connector 36"/>
          <p:cNvCxnSpPr>
            <a:stCxn id="35" idx="6"/>
            <a:endCxn id="36" idx="2"/>
          </p:cNvCxnSpPr>
          <p:nvPr/>
        </p:nvCxnSpPr>
        <p:spPr>
          <a:xfrm>
            <a:off x="7135057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087952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6220656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New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cxnSp>
        <p:nvCxnSpPr>
          <p:cNvPr id="40" name="Curved Connector 39"/>
          <p:cNvCxnSpPr>
            <a:stCxn id="35" idx="5"/>
            <a:endCxn id="36" idx="3"/>
          </p:cNvCxnSpPr>
          <p:nvPr/>
        </p:nvCxnSpPr>
        <p:spPr>
          <a:xfrm rot="16200000" flipH="1">
            <a:off x="7592257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1" name="Curved Connector 40"/>
          <p:cNvCxnSpPr>
            <a:stCxn id="36" idx="4"/>
            <a:endCxn id="35" idx="4"/>
          </p:cNvCxnSpPr>
          <p:nvPr/>
        </p:nvCxnSpPr>
        <p:spPr>
          <a:xfrm rot="5400000">
            <a:off x="7592257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111504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7111504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48" name="Straight Arrow Connector 47"/>
          <p:cNvCxnSpPr/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6049637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095181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52" name="Straight Arrow Connector 51"/>
          <p:cNvCxnSpPr/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1805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047349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0" y="4492000"/>
            <a:ext cx="9142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egoe Print" panose="02000600000000000000" pitchFamily="2" charset="0"/>
              </a:rPr>
              <a:t>“forbid-link” heuristic</a:t>
            </a:r>
            <a:endParaRPr lang="en-US" sz="24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6170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62206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8049456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10" name="Straight Arrow Connector 9"/>
          <p:cNvCxnSpPr>
            <a:stCxn id="3" idx="6"/>
            <a:endCxn id="4" idx="2"/>
          </p:cNvCxnSpPr>
          <p:nvPr/>
        </p:nvCxnSpPr>
        <p:spPr>
          <a:xfrm>
            <a:off x="7135056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087951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20655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An Arch</a:t>
            </a:r>
            <a:endParaRPr lang="en-US" sz="20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12290" name="Picture 2" descr="F:\DCIM\101NIKON\DSCN077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7123" t="15254" r="35097" b="47710"/>
          <a:stretch/>
        </p:blipFill>
        <p:spPr bwMode="auto">
          <a:xfrm>
            <a:off x="768096" y="768096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/>
          <p:cNvSpPr txBox="1"/>
          <p:nvPr/>
        </p:nvSpPr>
        <p:spPr>
          <a:xfrm>
            <a:off x="6049637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095181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76492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85750"/>
            <a:ext cx="9144000" cy="4857750"/>
          </a:xfrm>
          <a:prstGeom prst="rect">
            <a:avLst/>
          </a:prstGeom>
          <a:noFill/>
        </p:spPr>
        <p:txBody>
          <a:bodyPr wrap="square" lIns="0" rIns="0" rtlCol="0" anchor="t">
            <a:noAutofit/>
          </a:bodyPr>
          <a:lstStyle/>
          <a:p>
            <a:pPr algn="ctr"/>
            <a:r>
              <a:rPr lang="en-US" sz="2400" b="1" dirty="0" smtClean="0">
                <a:latin typeface="Segoe Print" panose="02000600000000000000" pitchFamily="2" charset="0"/>
              </a:rPr>
              <a:t>Lesson Preview</a:t>
            </a:r>
          </a:p>
          <a:p>
            <a:pPr algn="ctr"/>
            <a:r>
              <a:rPr lang="en-US" sz="1200" b="1" dirty="0">
                <a:latin typeface="Segoe Print" panose="02000600000000000000" pitchFamily="2" charset="0"/>
              </a:rPr>
              <a:t> </a:t>
            </a:r>
            <a:endParaRPr lang="en-US" sz="2000" b="1" dirty="0" smtClean="0">
              <a:latin typeface="Segoe Print" panose="02000600000000000000" pitchFamily="2" charset="0"/>
            </a:endParaRPr>
          </a:p>
          <a:p>
            <a:pPr marL="342900" indent="-342900">
              <a:buFont typeface="Segoe Print" panose="02000600000000000000" pitchFamily="2" charset="0"/>
              <a:buChar char="•"/>
            </a:pPr>
            <a:r>
              <a:rPr lang="en-US" sz="2400" dirty="0" smtClean="0">
                <a:latin typeface="Segoe Print" panose="02000600000000000000" pitchFamily="2" charset="0"/>
              </a:rPr>
              <a:t>Purpose of incremental concept learning</a:t>
            </a:r>
            <a:r>
              <a:rPr lang="en-US" sz="2400" dirty="0">
                <a:latin typeface="Segoe Print" panose="02000600000000000000" pitchFamily="2" charset="0"/>
              </a:rPr>
              <a:t/>
            </a:r>
            <a:br>
              <a:rPr lang="en-US" sz="2400" dirty="0">
                <a:latin typeface="Segoe Print" panose="02000600000000000000" pitchFamily="2" charset="0"/>
              </a:rPr>
            </a:br>
            <a:r>
              <a:rPr lang="en-US" sz="1200" dirty="0">
                <a:latin typeface="Segoe Print" panose="02000600000000000000" pitchFamily="2" charset="0"/>
              </a:rPr>
              <a:t> </a:t>
            </a:r>
            <a:endParaRPr lang="en-US" sz="2400" dirty="0">
              <a:latin typeface="Segoe Print" panose="02000600000000000000" pitchFamily="2" charset="0"/>
            </a:endParaRPr>
          </a:p>
          <a:p>
            <a:pPr marL="342900" indent="-342900">
              <a:buFont typeface="Segoe Print" panose="02000600000000000000" pitchFamily="2" charset="0"/>
              <a:buChar char="•"/>
            </a:pPr>
            <a:r>
              <a:rPr lang="en-US" sz="2400" dirty="0" err="1" smtClean="0">
                <a:latin typeface="Segoe Print" panose="02000600000000000000" pitchFamily="2" charset="0"/>
              </a:rPr>
              <a:t>Variabilization</a:t>
            </a:r>
            <a:r>
              <a:rPr lang="en-US" sz="2400" dirty="0">
                <a:latin typeface="Segoe Print" panose="02000600000000000000" pitchFamily="2" charset="0"/>
              </a:rPr>
              <a:t/>
            </a:r>
            <a:br>
              <a:rPr lang="en-US" sz="2400" dirty="0">
                <a:latin typeface="Segoe Print" panose="02000600000000000000" pitchFamily="2" charset="0"/>
              </a:rPr>
            </a:br>
            <a:r>
              <a:rPr lang="en-US" sz="1200" dirty="0">
                <a:latin typeface="Segoe Print" panose="02000600000000000000" pitchFamily="2" charset="0"/>
              </a:rPr>
              <a:t> </a:t>
            </a:r>
            <a:endParaRPr lang="en-US" sz="2400" dirty="0">
              <a:latin typeface="Segoe Print" panose="02000600000000000000" pitchFamily="2" charset="0"/>
            </a:endParaRPr>
          </a:p>
          <a:p>
            <a:pPr marL="342900" indent="-342900">
              <a:buFont typeface="Segoe Print" panose="02000600000000000000" pitchFamily="2" charset="0"/>
              <a:buChar char="•"/>
            </a:pPr>
            <a:r>
              <a:rPr lang="en-US" sz="2400" dirty="0" smtClean="0">
                <a:latin typeface="Segoe Print" panose="02000600000000000000" pitchFamily="2" charset="0"/>
              </a:rPr>
              <a:t>Specialization</a:t>
            </a:r>
            <a:endParaRPr lang="en-US" sz="2400" dirty="0">
              <a:latin typeface="Segoe Print" panose="02000600000000000000" pitchFamily="2" charset="0"/>
            </a:endParaRPr>
          </a:p>
          <a:p>
            <a:r>
              <a:rPr lang="en-US" sz="1200" dirty="0">
                <a:latin typeface="Segoe Print" panose="02000600000000000000" pitchFamily="2" charset="0"/>
              </a:rPr>
              <a:t> </a:t>
            </a:r>
            <a:endParaRPr lang="en-US" sz="2400" dirty="0">
              <a:latin typeface="Segoe Print" panose="02000600000000000000" pitchFamily="2" charset="0"/>
            </a:endParaRPr>
          </a:p>
          <a:p>
            <a:pPr marL="342900" indent="-342900">
              <a:buFont typeface="Segoe Print" panose="02000600000000000000" pitchFamily="2" charset="0"/>
              <a:buChar char="•"/>
            </a:pPr>
            <a:r>
              <a:rPr lang="en-US" sz="2400" dirty="0" smtClean="0">
                <a:latin typeface="Segoe Print" panose="02000600000000000000" pitchFamily="2" charset="0"/>
              </a:rPr>
              <a:t>Generalization</a:t>
            </a:r>
            <a:endParaRPr lang="en-US" sz="2400" dirty="0">
              <a:latin typeface="Segoe Print" panose="02000600000000000000" pitchFamily="2" charset="0"/>
            </a:endParaRPr>
          </a:p>
          <a:p>
            <a:r>
              <a:rPr lang="en-US" sz="1200" dirty="0">
                <a:latin typeface="Segoe Print" panose="02000600000000000000" pitchFamily="2" charset="0"/>
              </a:rPr>
              <a:t> </a:t>
            </a:r>
            <a:endParaRPr lang="en-US" sz="2400" dirty="0">
              <a:latin typeface="Segoe Print" panose="02000600000000000000" pitchFamily="2" charset="0"/>
            </a:endParaRPr>
          </a:p>
          <a:p>
            <a:pPr marL="342900" indent="-342900">
              <a:buFont typeface="Segoe Print" panose="02000600000000000000" pitchFamily="2" charset="0"/>
              <a:buChar char="•"/>
            </a:pPr>
            <a:r>
              <a:rPr lang="en-US" sz="2400" dirty="0" smtClean="0">
                <a:latin typeface="Segoe Print" panose="02000600000000000000" pitchFamily="2" charset="0"/>
              </a:rPr>
              <a:t>Heuristics for specialization and generalization</a:t>
            </a:r>
            <a:endParaRPr lang="en-US" sz="2400" dirty="0">
              <a:latin typeface="Segoe Print" panose="02000600000000000000" pitchFamily="2" charset="0"/>
            </a:endParaRPr>
          </a:p>
          <a:p>
            <a:r>
              <a:rPr lang="en-US" sz="1200" dirty="0">
                <a:latin typeface="Segoe Print" panose="02000600000000000000" pitchFamily="2" charset="0"/>
              </a:rPr>
              <a:t> </a:t>
            </a:r>
            <a:endParaRPr lang="en-US" sz="2400" dirty="0">
              <a:latin typeface="Segoe Print" panose="02000600000000000000" pitchFamily="2" charset="0"/>
            </a:endParaRPr>
          </a:p>
          <a:p>
            <a:endParaRPr lang="en-US" sz="24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15685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0985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An Arch</a:t>
            </a:r>
            <a:endParaRPr lang="en-US" sz="20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1097303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1829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20117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7" name="Straight Arrow Connector 36"/>
          <p:cNvCxnSpPr>
            <a:stCxn id="35" idx="6"/>
            <a:endCxn id="36" idx="2"/>
          </p:cNvCxnSpPr>
          <p:nvPr/>
        </p:nvCxnSpPr>
        <p:spPr>
          <a:xfrm>
            <a:off x="1097303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1050198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40" name="Curved Connector 39"/>
          <p:cNvCxnSpPr>
            <a:stCxn id="35" idx="5"/>
            <a:endCxn id="36" idx="3"/>
          </p:cNvCxnSpPr>
          <p:nvPr/>
        </p:nvCxnSpPr>
        <p:spPr>
          <a:xfrm rot="16200000" flipH="1">
            <a:off x="1554503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1" name="Curved Connector 40"/>
          <p:cNvCxnSpPr>
            <a:stCxn id="36" idx="4"/>
            <a:endCxn id="35" idx="4"/>
          </p:cNvCxnSpPr>
          <p:nvPr/>
        </p:nvCxnSpPr>
        <p:spPr>
          <a:xfrm rot="5400000">
            <a:off x="1554503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073750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73750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4121219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32068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0356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51" name="Straight Arrow Connector 50"/>
          <p:cNvCxnSpPr>
            <a:stCxn id="49" idx="0"/>
            <a:endCxn id="48" idx="3"/>
          </p:cNvCxnSpPr>
          <p:nvPr/>
        </p:nvCxnSpPr>
        <p:spPr>
          <a:xfrm flipV="1">
            <a:off x="3664019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50" idx="0"/>
            <a:endCxn id="48" idx="5"/>
          </p:cNvCxnSpPr>
          <p:nvPr/>
        </p:nvCxnSpPr>
        <p:spPr>
          <a:xfrm flipH="1" flipV="1">
            <a:off x="4901708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9" idx="6"/>
            <a:endCxn id="50" idx="2"/>
          </p:cNvCxnSpPr>
          <p:nvPr/>
        </p:nvCxnSpPr>
        <p:spPr>
          <a:xfrm>
            <a:off x="4121219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035800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119749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074114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57" name="Straight Arrow Connector 56"/>
          <p:cNvCxnSpPr/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1805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047349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74908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0985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An Arch</a:t>
            </a:r>
            <a:endParaRPr lang="en-US" sz="20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1097303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1829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20117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7" name="Straight Arrow Connector 36"/>
          <p:cNvCxnSpPr>
            <a:stCxn id="35" idx="6"/>
            <a:endCxn id="36" idx="2"/>
          </p:cNvCxnSpPr>
          <p:nvPr/>
        </p:nvCxnSpPr>
        <p:spPr>
          <a:xfrm>
            <a:off x="1097303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1050198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40" name="Curved Connector 39"/>
          <p:cNvCxnSpPr>
            <a:stCxn id="35" idx="5"/>
            <a:endCxn id="36" idx="3"/>
          </p:cNvCxnSpPr>
          <p:nvPr/>
        </p:nvCxnSpPr>
        <p:spPr>
          <a:xfrm rot="16200000" flipH="1">
            <a:off x="1554503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1" name="Curved Connector 40"/>
          <p:cNvCxnSpPr>
            <a:stCxn id="36" idx="4"/>
            <a:endCxn id="35" idx="4"/>
          </p:cNvCxnSpPr>
          <p:nvPr/>
        </p:nvCxnSpPr>
        <p:spPr>
          <a:xfrm rot="5400000">
            <a:off x="1554503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073750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73750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4121219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32068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0356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51" name="Straight Arrow Connector 50"/>
          <p:cNvCxnSpPr>
            <a:stCxn id="49" idx="0"/>
            <a:endCxn id="48" idx="3"/>
          </p:cNvCxnSpPr>
          <p:nvPr/>
        </p:nvCxnSpPr>
        <p:spPr>
          <a:xfrm flipV="1">
            <a:off x="3664019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50" idx="0"/>
            <a:endCxn id="48" idx="5"/>
          </p:cNvCxnSpPr>
          <p:nvPr/>
        </p:nvCxnSpPr>
        <p:spPr>
          <a:xfrm flipH="1" flipV="1">
            <a:off x="4901708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9" idx="6"/>
            <a:endCxn id="50" idx="2"/>
          </p:cNvCxnSpPr>
          <p:nvPr/>
        </p:nvCxnSpPr>
        <p:spPr>
          <a:xfrm>
            <a:off x="4121219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035800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119749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074114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7145135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>
              <a:lnSpc>
                <a:spcPts val="1800"/>
              </a:lnSpc>
            </a:pPr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</a:p>
          <a:p>
            <a:pPr algn="ctr">
              <a:lnSpc>
                <a:spcPts val="1800"/>
              </a:lnSpc>
            </a:pPr>
            <a:r>
              <a:rPr lang="en-US" sz="1600" dirty="0">
                <a:latin typeface="Arial Narrow" panose="020B0606020202030204" pitchFamily="34" charset="0"/>
              </a:rPr>
              <a:t>o</a:t>
            </a:r>
            <a:r>
              <a:rPr lang="en-US" sz="1600" dirty="0" smtClean="0">
                <a:latin typeface="Arial Narrow" panose="020B0606020202030204" pitchFamily="34" charset="0"/>
              </a:rPr>
              <a:t>r</a:t>
            </a:r>
          </a:p>
          <a:p>
            <a:pPr algn="ctr">
              <a:lnSpc>
                <a:spcPts val="1800"/>
              </a:lnSpc>
            </a:pPr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6230735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8059535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0" name="Straight Arrow Connector 29"/>
          <p:cNvCxnSpPr>
            <a:stCxn id="28" idx="6"/>
            <a:endCxn id="29" idx="2"/>
          </p:cNvCxnSpPr>
          <p:nvPr/>
        </p:nvCxnSpPr>
        <p:spPr>
          <a:xfrm>
            <a:off x="7145135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098030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2" name="Curved Connector 31"/>
          <p:cNvCxnSpPr>
            <a:stCxn id="28" idx="5"/>
            <a:endCxn id="29" idx="3"/>
          </p:cNvCxnSpPr>
          <p:nvPr/>
        </p:nvCxnSpPr>
        <p:spPr>
          <a:xfrm rot="16200000" flipH="1">
            <a:off x="7602335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Curved Connector 32"/>
          <p:cNvCxnSpPr>
            <a:stCxn id="29" idx="4"/>
            <a:endCxn id="28" idx="4"/>
          </p:cNvCxnSpPr>
          <p:nvPr/>
        </p:nvCxnSpPr>
        <p:spPr>
          <a:xfrm rot="5400000">
            <a:off x="7602335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7121582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121582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63" name="Straight Arrow Connector 62"/>
          <p:cNvCxnSpPr/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6049637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8095181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67" name="Straight Arrow Connector 66"/>
          <p:cNvCxnSpPr/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805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047349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220656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New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59116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0985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An Arch</a:t>
            </a:r>
            <a:endParaRPr lang="en-US" sz="2000" dirty="0">
              <a:solidFill>
                <a:schemeClr val="accent3"/>
              </a:solidFill>
              <a:latin typeface="Segoe Print" panose="02000600000000000000" pitchFamily="2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1097303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1829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20117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7" name="Straight Arrow Connector 36"/>
          <p:cNvCxnSpPr>
            <a:stCxn id="35" idx="6"/>
            <a:endCxn id="36" idx="2"/>
          </p:cNvCxnSpPr>
          <p:nvPr/>
        </p:nvCxnSpPr>
        <p:spPr>
          <a:xfrm>
            <a:off x="1097303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1050198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40" name="Curved Connector 39"/>
          <p:cNvCxnSpPr>
            <a:stCxn id="35" idx="5"/>
            <a:endCxn id="36" idx="3"/>
          </p:cNvCxnSpPr>
          <p:nvPr/>
        </p:nvCxnSpPr>
        <p:spPr>
          <a:xfrm rot="16200000" flipH="1">
            <a:off x="1554503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1" name="Curved Connector 40"/>
          <p:cNvCxnSpPr>
            <a:stCxn id="36" idx="4"/>
            <a:endCxn id="35" idx="4"/>
          </p:cNvCxnSpPr>
          <p:nvPr/>
        </p:nvCxnSpPr>
        <p:spPr>
          <a:xfrm rot="5400000">
            <a:off x="1554503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073750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073750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4121219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9" name="Oval 48"/>
          <p:cNvSpPr/>
          <p:nvPr/>
        </p:nvSpPr>
        <p:spPr>
          <a:xfrm>
            <a:off x="32068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0356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51" name="Straight Arrow Connector 50"/>
          <p:cNvCxnSpPr>
            <a:stCxn id="49" idx="0"/>
            <a:endCxn id="48" idx="3"/>
          </p:cNvCxnSpPr>
          <p:nvPr/>
        </p:nvCxnSpPr>
        <p:spPr>
          <a:xfrm flipV="1">
            <a:off x="3664019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50" idx="0"/>
            <a:endCxn id="48" idx="5"/>
          </p:cNvCxnSpPr>
          <p:nvPr/>
        </p:nvCxnSpPr>
        <p:spPr>
          <a:xfrm flipH="1" flipV="1">
            <a:off x="4901708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9" idx="6"/>
            <a:endCxn id="50" idx="2"/>
          </p:cNvCxnSpPr>
          <p:nvPr/>
        </p:nvCxnSpPr>
        <p:spPr>
          <a:xfrm>
            <a:off x="4121219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3035800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119749" y="1395913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074114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7145135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>
              <a:lnSpc>
                <a:spcPts val="1800"/>
              </a:lnSpc>
            </a:pPr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</a:p>
          <a:p>
            <a:pPr algn="ctr">
              <a:lnSpc>
                <a:spcPts val="1800"/>
              </a:lnSpc>
            </a:pPr>
            <a:r>
              <a:rPr lang="en-US" sz="1600" dirty="0">
                <a:latin typeface="Arial Narrow" panose="020B0606020202030204" pitchFamily="34" charset="0"/>
              </a:rPr>
              <a:t>o</a:t>
            </a:r>
            <a:r>
              <a:rPr lang="en-US" sz="1600" dirty="0" smtClean="0">
                <a:latin typeface="Arial Narrow" panose="020B0606020202030204" pitchFamily="34" charset="0"/>
              </a:rPr>
              <a:t>r</a:t>
            </a:r>
          </a:p>
          <a:p>
            <a:pPr algn="ctr">
              <a:lnSpc>
                <a:spcPts val="1800"/>
              </a:lnSpc>
            </a:pPr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6230735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8059535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0" name="Straight Arrow Connector 29"/>
          <p:cNvCxnSpPr>
            <a:stCxn id="28" idx="6"/>
            <a:endCxn id="29" idx="2"/>
          </p:cNvCxnSpPr>
          <p:nvPr/>
        </p:nvCxnSpPr>
        <p:spPr>
          <a:xfrm>
            <a:off x="7145135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098030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2" name="Curved Connector 31"/>
          <p:cNvCxnSpPr>
            <a:stCxn id="28" idx="5"/>
            <a:endCxn id="29" idx="3"/>
          </p:cNvCxnSpPr>
          <p:nvPr/>
        </p:nvCxnSpPr>
        <p:spPr>
          <a:xfrm rot="16200000" flipH="1">
            <a:off x="7602335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Curved Connector 32"/>
          <p:cNvCxnSpPr>
            <a:stCxn id="29" idx="4"/>
            <a:endCxn id="28" idx="4"/>
          </p:cNvCxnSpPr>
          <p:nvPr/>
        </p:nvCxnSpPr>
        <p:spPr>
          <a:xfrm rot="5400000">
            <a:off x="7602335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7121582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7121582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63" name="Straight Arrow Connector 62"/>
          <p:cNvCxnSpPr/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6049637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8095181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67" name="Straight Arrow Connector 66"/>
          <p:cNvCxnSpPr/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1805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047349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0" y="4492000"/>
            <a:ext cx="9142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egoe Print" panose="02000600000000000000" pitchFamily="2" charset="0"/>
              </a:rPr>
              <a:t>“enlarge-set” heuristic</a:t>
            </a:r>
            <a:endParaRPr lang="en-US" sz="2400" dirty="0">
              <a:latin typeface="Segoe Print" panose="02000600000000000000" pitchFamily="2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220656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New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54958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983232" y="75425"/>
            <a:ext cx="3190374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Background Knowledge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1097303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>
              <a:lnSpc>
                <a:spcPts val="1800"/>
              </a:lnSpc>
            </a:pPr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</a:p>
          <a:p>
            <a:pPr algn="ctr">
              <a:lnSpc>
                <a:spcPts val="1800"/>
              </a:lnSpc>
            </a:pPr>
            <a:r>
              <a:rPr lang="en-US" sz="1600" dirty="0">
                <a:latin typeface="Arial Narrow" panose="020B0606020202030204" pitchFamily="34" charset="0"/>
              </a:rPr>
              <a:t>o</a:t>
            </a:r>
            <a:r>
              <a:rPr lang="en-US" sz="1600" dirty="0" smtClean="0">
                <a:latin typeface="Arial Narrow" panose="020B0606020202030204" pitchFamily="34" charset="0"/>
              </a:rPr>
              <a:t>r</a:t>
            </a:r>
          </a:p>
          <a:p>
            <a:pPr algn="ctr">
              <a:lnSpc>
                <a:spcPts val="1800"/>
              </a:lnSpc>
            </a:pPr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829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20117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0" name="Straight Arrow Connector 29"/>
          <p:cNvCxnSpPr>
            <a:stCxn id="28" idx="6"/>
            <a:endCxn id="29" idx="2"/>
          </p:cNvCxnSpPr>
          <p:nvPr/>
        </p:nvCxnSpPr>
        <p:spPr>
          <a:xfrm>
            <a:off x="1097303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050198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2" name="Curved Connector 31"/>
          <p:cNvCxnSpPr>
            <a:stCxn id="28" idx="5"/>
            <a:endCxn id="29" idx="3"/>
          </p:cNvCxnSpPr>
          <p:nvPr/>
        </p:nvCxnSpPr>
        <p:spPr>
          <a:xfrm rot="16200000" flipH="1">
            <a:off x="1554503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Curved Connector 32"/>
          <p:cNvCxnSpPr>
            <a:stCxn id="29" idx="4"/>
            <a:endCxn id="28" idx="4"/>
          </p:cNvCxnSpPr>
          <p:nvPr/>
        </p:nvCxnSpPr>
        <p:spPr>
          <a:xfrm rot="5400000">
            <a:off x="1554503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073750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073750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4121219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32068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50356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66" name="Straight Arrow Connector 65"/>
          <p:cNvCxnSpPr>
            <a:stCxn id="64" idx="0"/>
            <a:endCxn id="63" idx="3"/>
          </p:cNvCxnSpPr>
          <p:nvPr/>
        </p:nvCxnSpPr>
        <p:spPr>
          <a:xfrm flipV="1">
            <a:off x="3664019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65" idx="0"/>
            <a:endCxn id="63" idx="5"/>
          </p:cNvCxnSpPr>
          <p:nvPr/>
        </p:nvCxnSpPr>
        <p:spPr>
          <a:xfrm flipH="1" flipV="1">
            <a:off x="4901708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3525857" y="1395913"/>
            <a:ext cx="52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is-a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119749" y="1395913"/>
            <a:ext cx="52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is-a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70" name="Straight Arrow Connector 69"/>
          <p:cNvCxnSpPr/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1805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047349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39687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1097303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>
              <a:lnSpc>
                <a:spcPts val="1800"/>
              </a:lnSpc>
            </a:pPr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</a:p>
          <a:p>
            <a:pPr algn="ctr">
              <a:lnSpc>
                <a:spcPts val="1800"/>
              </a:lnSpc>
            </a:pPr>
            <a:r>
              <a:rPr lang="en-US" sz="1600" dirty="0">
                <a:latin typeface="Arial Narrow" panose="020B0606020202030204" pitchFamily="34" charset="0"/>
              </a:rPr>
              <a:t>o</a:t>
            </a:r>
            <a:r>
              <a:rPr lang="en-US" sz="1600" dirty="0" smtClean="0">
                <a:latin typeface="Arial Narrow" panose="020B0606020202030204" pitchFamily="34" charset="0"/>
              </a:rPr>
              <a:t>r</a:t>
            </a:r>
          </a:p>
          <a:p>
            <a:pPr algn="ctr">
              <a:lnSpc>
                <a:spcPts val="1800"/>
              </a:lnSpc>
            </a:pPr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829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20117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0" name="Straight Arrow Connector 29"/>
          <p:cNvCxnSpPr>
            <a:stCxn id="28" idx="6"/>
            <a:endCxn id="29" idx="2"/>
          </p:cNvCxnSpPr>
          <p:nvPr/>
        </p:nvCxnSpPr>
        <p:spPr>
          <a:xfrm>
            <a:off x="1097303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050198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2" name="Curved Connector 31"/>
          <p:cNvCxnSpPr>
            <a:stCxn id="28" idx="5"/>
            <a:endCxn id="29" idx="3"/>
          </p:cNvCxnSpPr>
          <p:nvPr/>
        </p:nvCxnSpPr>
        <p:spPr>
          <a:xfrm rot="16200000" flipH="1">
            <a:off x="1554503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Curved Connector 32"/>
          <p:cNvCxnSpPr>
            <a:stCxn id="29" idx="4"/>
            <a:endCxn id="28" idx="4"/>
          </p:cNvCxnSpPr>
          <p:nvPr/>
        </p:nvCxnSpPr>
        <p:spPr>
          <a:xfrm rot="5400000">
            <a:off x="1554503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073750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073750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4121219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32068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50356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66" name="Straight Arrow Connector 65"/>
          <p:cNvCxnSpPr>
            <a:stCxn id="64" idx="0"/>
            <a:endCxn id="63" idx="3"/>
          </p:cNvCxnSpPr>
          <p:nvPr/>
        </p:nvCxnSpPr>
        <p:spPr>
          <a:xfrm flipV="1">
            <a:off x="3664019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65" idx="0"/>
            <a:endCxn id="63" idx="5"/>
          </p:cNvCxnSpPr>
          <p:nvPr/>
        </p:nvCxnSpPr>
        <p:spPr>
          <a:xfrm flipH="1" flipV="1">
            <a:off x="4901708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3525857" y="1395913"/>
            <a:ext cx="52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is-a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119749" y="1395913"/>
            <a:ext cx="52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is-a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7145135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6230735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8059535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6" name="Straight Arrow Connector 35"/>
          <p:cNvCxnSpPr>
            <a:stCxn id="34" idx="6"/>
            <a:endCxn id="35" idx="2"/>
          </p:cNvCxnSpPr>
          <p:nvPr/>
        </p:nvCxnSpPr>
        <p:spPr>
          <a:xfrm>
            <a:off x="7145135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098030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8" name="Curved Connector 37"/>
          <p:cNvCxnSpPr>
            <a:stCxn id="34" idx="5"/>
            <a:endCxn id="35" idx="3"/>
          </p:cNvCxnSpPr>
          <p:nvPr/>
        </p:nvCxnSpPr>
        <p:spPr>
          <a:xfrm rot="16200000" flipH="1">
            <a:off x="7602335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35" idx="4"/>
            <a:endCxn id="34" idx="4"/>
          </p:cNvCxnSpPr>
          <p:nvPr/>
        </p:nvCxnSpPr>
        <p:spPr>
          <a:xfrm rot="5400000">
            <a:off x="7602335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7121582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121582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46" name="Straight Arrow Connector 45"/>
          <p:cNvCxnSpPr/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049637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095181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1805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047349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220656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New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983232" y="75425"/>
            <a:ext cx="3190374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Background Knowledge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7661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2823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27" name="Oval 26"/>
          <p:cNvSpPr/>
          <p:nvPr/>
        </p:nvSpPr>
        <p:spPr>
          <a:xfrm>
            <a:off x="1097303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>
              <a:lnSpc>
                <a:spcPts val="1800"/>
              </a:lnSpc>
            </a:pPr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</a:p>
          <a:p>
            <a:pPr algn="ctr">
              <a:lnSpc>
                <a:spcPts val="1800"/>
              </a:lnSpc>
            </a:pPr>
            <a:r>
              <a:rPr lang="en-US" sz="1600" dirty="0">
                <a:latin typeface="Arial Narrow" panose="020B0606020202030204" pitchFamily="34" charset="0"/>
              </a:rPr>
              <a:t>o</a:t>
            </a:r>
            <a:r>
              <a:rPr lang="en-US" sz="1600" dirty="0" smtClean="0">
                <a:latin typeface="Arial Narrow" panose="020B0606020202030204" pitchFamily="34" charset="0"/>
              </a:rPr>
              <a:t>r</a:t>
            </a:r>
          </a:p>
          <a:p>
            <a:pPr algn="ctr">
              <a:lnSpc>
                <a:spcPts val="1800"/>
              </a:lnSpc>
            </a:pPr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1829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201170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0" name="Straight Arrow Connector 29"/>
          <p:cNvCxnSpPr>
            <a:stCxn id="28" idx="6"/>
            <a:endCxn id="29" idx="2"/>
          </p:cNvCxnSpPr>
          <p:nvPr/>
        </p:nvCxnSpPr>
        <p:spPr>
          <a:xfrm>
            <a:off x="1097303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050198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2" name="Curved Connector 31"/>
          <p:cNvCxnSpPr>
            <a:stCxn id="28" idx="5"/>
            <a:endCxn id="29" idx="3"/>
          </p:cNvCxnSpPr>
          <p:nvPr/>
        </p:nvCxnSpPr>
        <p:spPr>
          <a:xfrm rot="16200000" flipH="1">
            <a:off x="1554503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Curved Connector 32"/>
          <p:cNvCxnSpPr>
            <a:stCxn id="29" idx="4"/>
            <a:endCxn id="28" idx="4"/>
          </p:cNvCxnSpPr>
          <p:nvPr/>
        </p:nvCxnSpPr>
        <p:spPr>
          <a:xfrm rot="5400000">
            <a:off x="1554503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1073750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073750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3" name="Oval 62"/>
          <p:cNvSpPr/>
          <p:nvPr/>
        </p:nvSpPr>
        <p:spPr>
          <a:xfrm>
            <a:off x="4121219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64" name="Oval 63"/>
          <p:cNvSpPr/>
          <p:nvPr/>
        </p:nvSpPr>
        <p:spPr>
          <a:xfrm>
            <a:off x="32068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5035619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Wedge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66" name="Straight Arrow Connector 65"/>
          <p:cNvCxnSpPr>
            <a:stCxn id="64" idx="0"/>
            <a:endCxn id="63" idx="3"/>
          </p:cNvCxnSpPr>
          <p:nvPr/>
        </p:nvCxnSpPr>
        <p:spPr>
          <a:xfrm flipV="1">
            <a:off x="3664019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65" idx="0"/>
            <a:endCxn id="63" idx="5"/>
          </p:cNvCxnSpPr>
          <p:nvPr/>
        </p:nvCxnSpPr>
        <p:spPr>
          <a:xfrm flipH="1" flipV="1">
            <a:off x="4901708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3525857" y="1395913"/>
            <a:ext cx="52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is-a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5119749" y="1395913"/>
            <a:ext cx="52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is-a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7145135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4" name="Oval 33"/>
          <p:cNvSpPr/>
          <p:nvPr/>
        </p:nvSpPr>
        <p:spPr>
          <a:xfrm>
            <a:off x="6230735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8059535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6" name="Straight Arrow Connector 35"/>
          <p:cNvCxnSpPr>
            <a:stCxn id="34" idx="6"/>
            <a:endCxn id="35" idx="2"/>
          </p:cNvCxnSpPr>
          <p:nvPr/>
        </p:nvCxnSpPr>
        <p:spPr>
          <a:xfrm>
            <a:off x="7145135" y="2530140"/>
            <a:ext cx="914400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098030" y="253014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left-of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38" name="Curved Connector 37"/>
          <p:cNvCxnSpPr>
            <a:stCxn id="34" idx="5"/>
            <a:endCxn id="35" idx="3"/>
          </p:cNvCxnSpPr>
          <p:nvPr/>
        </p:nvCxnSpPr>
        <p:spPr>
          <a:xfrm rot="16200000" flipH="1">
            <a:off x="7602335" y="2262318"/>
            <a:ext cx="12700" cy="1182222"/>
          </a:xfrm>
          <a:prstGeom prst="curvedConnector3">
            <a:avLst>
              <a:gd name="adj1" fmla="val 2854417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35" idx="4"/>
            <a:endCxn id="34" idx="4"/>
          </p:cNvCxnSpPr>
          <p:nvPr/>
        </p:nvCxnSpPr>
        <p:spPr>
          <a:xfrm rot="5400000">
            <a:off x="7602335" y="2072940"/>
            <a:ext cx="12700" cy="1828800"/>
          </a:xfrm>
          <a:prstGeom prst="curvedConnector3">
            <a:avLst>
              <a:gd name="adj1" fmla="val 5460000"/>
            </a:avLst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7121582" y="3162543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121582" y="3695710"/>
            <a:ext cx="961505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46" name="Straight Arrow Connector 45"/>
          <p:cNvCxnSpPr/>
          <p:nvPr/>
        </p:nvCxnSpPr>
        <p:spPr>
          <a:xfrm flipV="1">
            <a:off x="6677856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 flipV="1">
            <a:off x="7915545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6049637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8095181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630024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186771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1805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047349" y="1112360"/>
            <a:ext cx="1008609" cy="65288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must-</a:t>
            </a:r>
            <a:b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</a:br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0" y="4492000"/>
            <a:ext cx="9142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Segoe Print" panose="02000600000000000000" pitchFamily="2" charset="0"/>
              </a:rPr>
              <a:t>“climb-tree” heuristic</a:t>
            </a:r>
            <a:endParaRPr lang="en-US" sz="2400" dirty="0">
              <a:latin typeface="Segoe Print" panose="02000600000000000000" pitchFamily="2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220656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New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983232" y="75425"/>
            <a:ext cx="3190374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Background Knowledge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5539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757840" y="632605"/>
            <a:ext cx="3657600" cy="3657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lus 8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6276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757840" y="632605"/>
            <a:ext cx="3657600" cy="36576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inus 1"/>
          <p:cNvSpPr/>
          <p:nvPr/>
        </p:nvSpPr>
        <p:spPr>
          <a:xfrm>
            <a:off x="3458255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11937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756444" y="610291"/>
            <a:ext cx="3658996" cy="3679913"/>
          </a:xfrm>
          <a:custGeom>
            <a:avLst/>
            <a:gdLst>
              <a:gd name="connsiteX0" fmla="*/ 0 w 3657600"/>
              <a:gd name="connsiteY0" fmla="*/ 1828800 h 3657600"/>
              <a:gd name="connsiteX1" fmla="*/ 1828800 w 3657600"/>
              <a:gd name="connsiteY1" fmla="*/ 0 h 3657600"/>
              <a:gd name="connsiteX2" fmla="*/ 3657600 w 3657600"/>
              <a:gd name="connsiteY2" fmla="*/ 1828800 h 3657600"/>
              <a:gd name="connsiteX3" fmla="*/ 1828800 w 3657600"/>
              <a:gd name="connsiteY3" fmla="*/ 3657600 h 3657600"/>
              <a:gd name="connsiteX4" fmla="*/ 0 w 3657600"/>
              <a:gd name="connsiteY4" fmla="*/ 1828800 h 3657600"/>
              <a:gd name="connsiteX0" fmla="*/ 1396 w 3658996"/>
              <a:gd name="connsiteY0" fmla="*/ 1851113 h 3679913"/>
              <a:gd name="connsiteX1" fmla="*/ 1533616 w 3658996"/>
              <a:gd name="connsiteY1" fmla="*/ 898468 h 3679913"/>
              <a:gd name="connsiteX2" fmla="*/ 1830196 w 3658996"/>
              <a:gd name="connsiteY2" fmla="*/ 22313 h 3679913"/>
              <a:gd name="connsiteX3" fmla="*/ 3658996 w 3658996"/>
              <a:gd name="connsiteY3" fmla="*/ 1851113 h 3679913"/>
              <a:gd name="connsiteX4" fmla="*/ 1830196 w 3658996"/>
              <a:gd name="connsiteY4" fmla="*/ 3679913 h 3679913"/>
              <a:gd name="connsiteX5" fmla="*/ 1396 w 3658996"/>
              <a:gd name="connsiteY5" fmla="*/ 1851113 h 3679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8996" h="3679913">
                <a:moveTo>
                  <a:pt x="1396" y="1851113"/>
                </a:moveTo>
                <a:cubicBezTo>
                  <a:pt x="-48034" y="1387539"/>
                  <a:pt x="1228816" y="1203268"/>
                  <a:pt x="1533616" y="898468"/>
                </a:cubicBezTo>
                <a:cubicBezTo>
                  <a:pt x="1838416" y="593668"/>
                  <a:pt x="1475966" y="-136461"/>
                  <a:pt x="1830196" y="22313"/>
                </a:cubicBezTo>
                <a:cubicBezTo>
                  <a:pt x="2184426" y="181087"/>
                  <a:pt x="3658996" y="841095"/>
                  <a:pt x="3658996" y="1851113"/>
                </a:cubicBezTo>
                <a:cubicBezTo>
                  <a:pt x="3658996" y="2861131"/>
                  <a:pt x="2840214" y="3679913"/>
                  <a:pt x="1830196" y="3679913"/>
                </a:cubicBezTo>
                <a:cubicBezTo>
                  <a:pt x="820178" y="3679913"/>
                  <a:pt x="50826" y="2314687"/>
                  <a:pt x="1396" y="1851113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inus 1"/>
          <p:cNvSpPr/>
          <p:nvPr/>
        </p:nvSpPr>
        <p:spPr>
          <a:xfrm>
            <a:off x="3458255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98109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756444" y="610291"/>
            <a:ext cx="3658996" cy="3679913"/>
          </a:xfrm>
          <a:custGeom>
            <a:avLst/>
            <a:gdLst>
              <a:gd name="connsiteX0" fmla="*/ 0 w 3657600"/>
              <a:gd name="connsiteY0" fmla="*/ 1828800 h 3657600"/>
              <a:gd name="connsiteX1" fmla="*/ 1828800 w 3657600"/>
              <a:gd name="connsiteY1" fmla="*/ 0 h 3657600"/>
              <a:gd name="connsiteX2" fmla="*/ 3657600 w 3657600"/>
              <a:gd name="connsiteY2" fmla="*/ 1828800 h 3657600"/>
              <a:gd name="connsiteX3" fmla="*/ 1828800 w 3657600"/>
              <a:gd name="connsiteY3" fmla="*/ 3657600 h 3657600"/>
              <a:gd name="connsiteX4" fmla="*/ 0 w 3657600"/>
              <a:gd name="connsiteY4" fmla="*/ 1828800 h 3657600"/>
              <a:gd name="connsiteX0" fmla="*/ 1396 w 3658996"/>
              <a:gd name="connsiteY0" fmla="*/ 1851113 h 3679913"/>
              <a:gd name="connsiteX1" fmla="*/ 1533616 w 3658996"/>
              <a:gd name="connsiteY1" fmla="*/ 898468 h 3679913"/>
              <a:gd name="connsiteX2" fmla="*/ 1830196 w 3658996"/>
              <a:gd name="connsiteY2" fmla="*/ 22313 h 3679913"/>
              <a:gd name="connsiteX3" fmla="*/ 3658996 w 3658996"/>
              <a:gd name="connsiteY3" fmla="*/ 1851113 h 3679913"/>
              <a:gd name="connsiteX4" fmla="*/ 1830196 w 3658996"/>
              <a:gd name="connsiteY4" fmla="*/ 3679913 h 3679913"/>
              <a:gd name="connsiteX5" fmla="*/ 1396 w 3658996"/>
              <a:gd name="connsiteY5" fmla="*/ 1851113 h 3679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658996" h="3679913">
                <a:moveTo>
                  <a:pt x="1396" y="1851113"/>
                </a:moveTo>
                <a:cubicBezTo>
                  <a:pt x="-48034" y="1387539"/>
                  <a:pt x="1228816" y="1203268"/>
                  <a:pt x="1533616" y="898468"/>
                </a:cubicBezTo>
                <a:cubicBezTo>
                  <a:pt x="1838416" y="593668"/>
                  <a:pt x="1475966" y="-136461"/>
                  <a:pt x="1830196" y="22313"/>
                </a:cubicBezTo>
                <a:cubicBezTo>
                  <a:pt x="2184426" y="181087"/>
                  <a:pt x="3658996" y="841095"/>
                  <a:pt x="3658996" y="1851113"/>
                </a:cubicBezTo>
                <a:cubicBezTo>
                  <a:pt x="3658996" y="2861131"/>
                  <a:pt x="2840214" y="3679913"/>
                  <a:pt x="1830196" y="3679913"/>
                </a:cubicBezTo>
                <a:cubicBezTo>
                  <a:pt x="820178" y="3679913"/>
                  <a:pt x="50826" y="2314687"/>
                  <a:pt x="1396" y="1851113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inus 1"/>
          <p:cNvSpPr/>
          <p:nvPr/>
        </p:nvSpPr>
        <p:spPr>
          <a:xfrm>
            <a:off x="3458255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lus 4"/>
          <p:cNvSpPr/>
          <p:nvPr/>
        </p:nvSpPr>
        <p:spPr>
          <a:xfrm>
            <a:off x="6424890" y="199304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16596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75425"/>
            <a:ext cx="9144000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latin typeface="Segoe Print" panose="02000600000000000000" pitchFamily="2" charset="0"/>
              </a:rPr>
              <a:t>This is a foo.</a:t>
            </a:r>
            <a:endParaRPr lang="en-US" sz="2800" dirty="0">
              <a:latin typeface="Segoe Print" panose="02000600000000000000" pitchFamily="2" charset="0"/>
            </a:endParaRPr>
          </a:p>
        </p:txBody>
      </p:sp>
      <p:pic>
        <p:nvPicPr>
          <p:cNvPr id="1029" name="Picture 5" descr="F:\DCIM\101NIKON\DSCN076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0346" t="14697" r="31875" b="48267"/>
          <a:stretch/>
        </p:blipFill>
        <p:spPr bwMode="auto">
          <a:xfrm>
            <a:off x="2743201" y="91440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048579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756444" y="608166"/>
            <a:ext cx="4664836" cy="3682114"/>
          </a:xfrm>
          <a:custGeom>
            <a:avLst/>
            <a:gdLst>
              <a:gd name="connsiteX0" fmla="*/ 0 w 3657600"/>
              <a:gd name="connsiteY0" fmla="*/ 1828800 h 3657600"/>
              <a:gd name="connsiteX1" fmla="*/ 1828800 w 3657600"/>
              <a:gd name="connsiteY1" fmla="*/ 0 h 3657600"/>
              <a:gd name="connsiteX2" fmla="*/ 3657600 w 3657600"/>
              <a:gd name="connsiteY2" fmla="*/ 1828800 h 3657600"/>
              <a:gd name="connsiteX3" fmla="*/ 1828800 w 3657600"/>
              <a:gd name="connsiteY3" fmla="*/ 3657600 h 3657600"/>
              <a:gd name="connsiteX4" fmla="*/ 0 w 3657600"/>
              <a:gd name="connsiteY4" fmla="*/ 1828800 h 3657600"/>
              <a:gd name="connsiteX0" fmla="*/ 1396 w 3658996"/>
              <a:gd name="connsiteY0" fmla="*/ 1851113 h 3679913"/>
              <a:gd name="connsiteX1" fmla="*/ 1533616 w 3658996"/>
              <a:gd name="connsiteY1" fmla="*/ 898468 h 3679913"/>
              <a:gd name="connsiteX2" fmla="*/ 1830196 w 3658996"/>
              <a:gd name="connsiteY2" fmla="*/ 22313 h 3679913"/>
              <a:gd name="connsiteX3" fmla="*/ 3658996 w 3658996"/>
              <a:gd name="connsiteY3" fmla="*/ 1851113 h 3679913"/>
              <a:gd name="connsiteX4" fmla="*/ 1830196 w 3658996"/>
              <a:gd name="connsiteY4" fmla="*/ 3679913 h 3679913"/>
              <a:gd name="connsiteX5" fmla="*/ 1396 w 3658996"/>
              <a:gd name="connsiteY5" fmla="*/ 1851113 h 3679913"/>
              <a:gd name="connsiteX0" fmla="*/ 1396 w 4664836"/>
              <a:gd name="connsiteY0" fmla="*/ 1853239 h 3682114"/>
              <a:gd name="connsiteX1" fmla="*/ 1533616 w 4664836"/>
              <a:gd name="connsiteY1" fmla="*/ 900594 h 3682114"/>
              <a:gd name="connsiteX2" fmla="*/ 1830196 w 4664836"/>
              <a:gd name="connsiteY2" fmla="*/ 24439 h 3682114"/>
              <a:gd name="connsiteX3" fmla="*/ 4664836 w 4664836"/>
              <a:gd name="connsiteY3" fmla="*/ 1906579 h 3682114"/>
              <a:gd name="connsiteX4" fmla="*/ 1830196 w 4664836"/>
              <a:gd name="connsiteY4" fmla="*/ 3682039 h 3682114"/>
              <a:gd name="connsiteX5" fmla="*/ 1396 w 4664836"/>
              <a:gd name="connsiteY5" fmla="*/ 1853239 h 368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4836" h="3682114">
                <a:moveTo>
                  <a:pt x="1396" y="1853239"/>
                </a:moveTo>
                <a:cubicBezTo>
                  <a:pt x="-48034" y="1389665"/>
                  <a:pt x="1228816" y="1205394"/>
                  <a:pt x="1533616" y="900594"/>
                </a:cubicBezTo>
                <a:cubicBezTo>
                  <a:pt x="1838416" y="595794"/>
                  <a:pt x="1308326" y="-143225"/>
                  <a:pt x="1830196" y="24439"/>
                </a:cubicBezTo>
                <a:cubicBezTo>
                  <a:pt x="2352066" y="192103"/>
                  <a:pt x="4664836" y="896561"/>
                  <a:pt x="4664836" y="1906579"/>
                </a:cubicBezTo>
                <a:cubicBezTo>
                  <a:pt x="4664836" y="2916597"/>
                  <a:pt x="2607436" y="3690929"/>
                  <a:pt x="1830196" y="3682039"/>
                </a:cubicBezTo>
                <a:cubicBezTo>
                  <a:pt x="1052956" y="3673149"/>
                  <a:pt x="50826" y="2316813"/>
                  <a:pt x="1396" y="1853239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inus 1"/>
          <p:cNvSpPr/>
          <p:nvPr/>
        </p:nvSpPr>
        <p:spPr>
          <a:xfrm>
            <a:off x="3458255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lus 4"/>
          <p:cNvSpPr/>
          <p:nvPr/>
        </p:nvSpPr>
        <p:spPr>
          <a:xfrm>
            <a:off x="6424890" y="199304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219198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756444" y="608166"/>
            <a:ext cx="4664836" cy="3682114"/>
          </a:xfrm>
          <a:custGeom>
            <a:avLst/>
            <a:gdLst>
              <a:gd name="connsiteX0" fmla="*/ 0 w 3657600"/>
              <a:gd name="connsiteY0" fmla="*/ 1828800 h 3657600"/>
              <a:gd name="connsiteX1" fmla="*/ 1828800 w 3657600"/>
              <a:gd name="connsiteY1" fmla="*/ 0 h 3657600"/>
              <a:gd name="connsiteX2" fmla="*/ 3657600 w 3657600"/>
              <a:gd name="connsiteY2" fmla="*/ 1828800 h 3657600"/>
              <a:gd name="connsiteX3" fmla="*/ 1828800 w 3657600"/>
              <a:gd name="connsiteY3" fmla="*/ 3657600 h 3657600"/>
              <a:gd name="connsiteX4" fmla="*/ 0 w 3657600"/>
              <a:gd name="connsiteY4" fmla="*/ 1828800 h 3657600"/>
              <a:gd name="connsiteX0" fmla="*/ 1396 w 3658996"/>
              <a:gd name="connsiteY0" fmla="*/ 1851113 h 3679913"/>
              <a:gd name="connsiteX1" fmla="*/ 1533616 w 3658996"/>
              <a:gd name="connsiteY1" fmla="*/ 898468 h 3679913"/>
              <a:gd name="connsiteX2" fmla="*/ 1830196 w 3658996"/>
              <a:gd name="connsiteY2" fmla="*/ 22313 h 3679913"/>
              <a:gd name="connsiteX3" fmla="*/ 3658996 w 3658996"/>
              <a:gd name="connsiteY3" fmla="*/ 1851113 h 3679913"/>
              <a:gd name="connsiteX4" fmla="*/ 1830196 w 3658996"/>
              <a:gd name="connsiteY4" fmla="*/ 3679913 h 3679913"/>
              <a:gd name="connsiteX5" fmla="*/ 1396 w 3658996"/>
              <a:gd name="connsiteY5" fmla="*/ 1851113 h 3679913"/>
              <a:gd name="connsiteX0" fmla="*/ 1396 w 4664836"/>
              <a:gd name="connsiteY0" fmla="*/ 1853239 h 3682114"/>
              <a:gd name="connsiteX1" fmla="*/ 1533616 w 4664836"/>
              <a:gd name="connsiteY1" fmla="*/ 900594 h 3682114"/>
              <a:gd name="connsiteX2" fmla="*/ 1830196 w 4664836"/>
              <a:gd name="connsiteY2" fmla="*/ 24439 h 3682114"/>
              <a:gd name="connsiteX3" fmla="*/ 4664836 w 4664836"/>
              <a:gd name="connsiteY3" fmla="*/ 1906579 h 3682114"/>
              <a:gd name="connsiteX4" fmla="*/ 1830196 w 4664836"/>
              <a:gd name="connsiteY4" fmla="*/ 3682039 h 3682114"/>
              <a:gd name="connsiteX5" fmla="*/ 1396 w 4664836"/>
              <a:gd name="connsiteY5" fmla="*/ 1853239 h 368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4836" h="3682114">
                <a:moveTo>
                  <a:pt x="1396" y="1853239"/>
                </a:moveTo>
                <a:cubicBezTo>
                  <a:pt x="-48034" y="1389665"/>
                  <a:pt x="1228816" y="1205394"/>
                  <a:pt x="1533616" y="900594"/>
                </a:cubicBezTo>
                <a:cubicBezTo>
                  <a:pt x="1838416" y="595794"/>
                  <a:pt x="1308326" y="-143225"/>
                  <a:pt x="1830196" y="24439"/>
                </a:cubicBezTo>
                <a:cubicBezTo>
                  <a:pt x="2352066" y="192103"/>
                  <a:pt x="4664836" y="896561"/>
                  <a:pt x="4664836" y="1906579"/>
                </a:cubicBezTo>
                <a:cubicBezTo>
                  <a:pt x="4664836" y="2916597"/>
                  <a:pt x="2607436" y="3690929"/>
                  <a:pt x="1830196" y="3682039"/>
                </a:cubicBezTo>
                <a:cubicBezTo>
                  <a:pt x="1052956" y="3673149"/>
                  <a:pt x="50826" y="2316813"/>
                  <a:pt x="1396" y="1853239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inus 1"/>
          <p:cNvSpPr/>
          <p:nvPr/>
        </p:nvSpPr>
        <p:spPr>
          <a:xfrm>
            <a:off x="3458255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lus 4"/>
          <p:cNvSpPr/>
          <p:nvPr/>
        </p:nvSpPr>
        <p:spPr>
          <a:xfrm>
            <a:off x="6424890" y="199304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4159922" y="339865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81317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755406" y="608166"/>
            <a:ext cx="4665873" cy="2928772"/>
          </a:xfrm>
          <a:custGeom>
            <a:avLst/>
            <a:gdLst>
              <a:gd name="connsiteX0" fmla="*/ 0 w 3657600"/>
              <a:gd name="connsiteY0" fmla="*/ 1828800 h 3657600"/>
              <a:gd name="connsiteX1" fmla="*/ 1828800 w 3657600"/>
              <a:gd name="connsiteY1" fmla="*/ 0 h 3657600"/>
              <a:gd name="connsiteX2" fmla="*/ 3657600 w 3657600"/>
              <a:gd name="connsiteY2" fmla="*/ 1828800 h 3657600"/>
              <a:gd name="connsiteX3" fmla="*/ 1828800 w 3657600"/>
              <a:gd name="connsiteY3" fmla="*/ 3657600 h 3657600"/>
              <a:gd name="connsiteX4" fmla="*/ 0 w 3657600"/>
              <a:gd name="connsiteY4" fmla="*/ 1828800 h 3657600"/>
              <a:gd name="connsiteX0" fmla="*/ 1396 w 3658996"/>
              <a:gd name="connsiteY0" fmla="*/ 1851113 h 3679913"/>
              <a:gd name="connsiteX1" fmla="*/ 1533616 w 3658996"/>
              <a:gd name="connsiteY1" fmla="*/ 898468 h 3679913"/>
              <a:gd name="connsiteX2" fmla="*/ 1830196 w 3658996"/>
              <a:gd name="connsiteY2" fmla="*/ 22313 h 3679913"/>
              <a:gd name="connsiteX3" fmla="*/ 3658996 w 3658996"/>
              <a:gd name="connsiteY3" fmla="*/ 1851113 h 3679913"/>
              <a:gd name="connsiteX4" fmla="*/ 1830196 w 3658996"/>
              <a:gd name="connsiteY4" fmla="*/ 3679913 h 3679913"/>
              <a:gd name="connsiteX5" fmla="*/ 1396 w 3658996"/>
              <a:gd name="connsiteY5" fmla="*/ 1851113 h 3679913"/>
              <a:gd name="connsiteX0" fmla="*/ 1396 w 4664836"/>
              <a:gd name="connsiteY0" fmla="*/ 1853239 h 3682114"/>
              <a:gd name="connsiteX1" fmla="*/ 1533616 w 4664836"/>
              <a:gd name="connsiteY1" fmla="*/ 900594 h 3682114"/>
              <a:gd name="connsiteX2" fmla="*/ 1830196 w 4664836"/>
              <a:gd name="connsiteY2" fmla="*/ 24439 h 3682114"/>
              <a:gd name="connsiteX3" fmla="*/ 4664836 w 4664836"/>
              <a:gd name="connsiteY3" fmla="*/ 1906579 h 3682114"/>
              <a:gd name="connsiteX4" fmla="*/ 1830196 w 4664836"/>
              <a:gd name="connsiteY4" fmla="*/ 3682039 h 3682114"/>
              <a:gd name="connsiteX5" fmla="*/ 1396 w 4664836"/>
              <a:gd name="connsiteY5" fmla="*/ 1853239 h 3682114"/>
              <a:gd name="connsiteX0" fmla="*/ 2433 w 4665873"/>
              <a:gd name="connsiteY0" fmla="*/ 1853239 h 2928772"/>
              <a:gd name="connsiteX1" fmla="*/ 1534653 w 4665873"/>
              <a:gd name="connsiteY1" fmla="*/ 900594 h 2928772"/>
              <a:gd name="connsiteX2" fmla="*/ 1831233 w 4665873"/>
              <a:gd name="connsiteY2" fmla="*/ 24439 h 2928772"/>
              <a:gd name="connsiteX3" fmla="*/ 4665873 w 4665873"/>
              <a:gd name="connsiteY3" fmla="*/ 1906579 h 2928772"/>
              <a:gd name="connsiteX4" fmla="*/ 1930293 w 4665873"/>
              <a:gd name="connsiteY4" fmla="*/ 2927659 h 2928772"/>
              <a:gd name="connsiteX5" fmla="*/ 2433 w 4665873"/>
              <a:gd name="connsiteY5" fmla="*/ 1853239 h 2928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5873" h="2928772">
                <a:moveTo>
                  <a:pt x="2433" y="1853239"/>
                </a:moveTo>
                <a:cubicBezTo>
                  <a:pt x="-63507" y="1515395"/>
                  <a:pt x="1229853" y="1205394"/>
                  <a:pt x="1534653" y="900594"/>
                </a:cubicBezTo>
                <a:cubicBezTo>
                  <a:pt x="1839453" y="595794"/>
                  <a:pt x="1309363" y="-143225"/>
                  <a:pt x="1831233" y="24439"/>
                </a:cubicBezTo>
                <a:cubicBezTo>
                  <a:pt x="2353103" y="192103"/>
                  <a:pt x="4665873" y="896561"/>
                  <a:pt x="4665873" y="1906579"/>
                </a:cubicBezTo>
                <a:cubicBezTo>
                  <a:pt x="4665873" y="2916597"/>
                  <a:pt x="2707533" y="2936549"/>
                  <a:pt x="1930293" y="2927659"/>
                </a:cubicBezTo>
                <a:cubicBezTo>
                  <a:pt x="1153053" y="2918769"/>
                  <a:pt x="68373" y="2191083"/>
                  <a:pt x="2433" y="1853239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inus 1"/>
          <p:cNvSpPr/>
          <p:nvPr/>
        </p:nvSpPr>
        <p:spPr>
          <a:xfrm>
            <a:off x="3458255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lus 4"/>
          <p:cNvSpPr/>
          <p:nvPr/>
        </p:nvSpPr>
        <p:spPr>
          <a:xfrm>
            <a:off x="6424890" y="199304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4159922" y="339865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90585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755406" y="608166"/>
            <a:ext cx="4665873" cy="2928772"/>
          </a:xfrm>
          <a:custGeom>
            <a:avLst/>
            <a:gdLst>
              <a:gd name="connsiteX0" fmla="*/ 0 w 3657600"/>
              <a:gd name="connsiteY0" fmla="*/ 1828800 h 3657600"/>
              <a:gd name="connsiteX1" fmla="*/ 1828800 w 3657600"/>
              <a:gd name="connsiteY1" fmla="*/ 0 h 3657600"/>
              <a:gd name="connsiteX2" fmla="*/ 3657600 w 3657600"/>
              <a:gd name="connsiteY2" fmla="*/ 1828800 h 3657600"/>
              <a:gd name="connsiteX3" fmla="*/ 1828800 w 3657600"/>
              <a:gd name="connsiteY3" fmla="*/ 3657600 h 3657600"/>
              <a:gd name="connsiteX4" fmla="*/ 0 w 3657600"/>
              <a:gd name="connsiteY4" fmla="*/ 1828800 h 3657600"/>
              <a:gd name="connsiteX0" fmla="*/ 1396 w 3658996"/>
              <a:gd name="connsiteY0" fmla="*/ 1851113 h 3679913"/>
              <a:gd name="connsiteX1" fmla="*/ 1533616 w 3658996"/>
              <a:gd name="connsiteY1" fmla="*/ 898468 h 3679913"/>
              <a:gd name="connsiteX2" fmla="*/ 1830196 w 3658996"/>
              <a:gd name="connsiteY2" fmla="*/ 22313 h 3679913"/>
              <a:gd name="connsiteX3" fmla="*/ 3658996 w 3658996"/>
              <a:gd name="connsiteY3" fmla="*/ 1851113 h 3679913"/>
              <a:gd name="connsiteX4" fmla="*/ 1830196 w 3658996"/>
              <a:gd name="connsiteY4" fmla="*/ 3679913 h 3679913"/>
              <a:gd name="connsiteX5" fmla="*/ 1396 w 3658996"/>
              <a:gd name="connsiteY5" fmla="*/ 1851113 h 3679913"/>
              <a:gd name="connsiteX0" fmla="*/ 1396 w 4664836"/>
              <a:gd name="connsiteY0" fmla="*/ 1853239 h 3682114"/>
              <a:gd name="connsiteX1" fmla="*/ 1533616 w 4664836"/>
              <a:gd name="connsiteY1" fmla="*/ 900594 h 3682114"/>
              <a:gd name="connsiteX2" fmla="*/ 1830196 w 4664836"/>
              <a:gd name="connsiteY2" fmla="*/ 24439 h 3682114"/>
              <a:gd name="connsiteX3" fmla="*/ 4664836 w 4664836"/>
              <a:gd name="connsiteY3" fmla="*/ 1906579 h 3682114"/>
              <a:gd name="connsiteX4" fmla="*/ 1830196 w 4664836"/>
              <a:gd name="connsiteY4" fmla="*/ 3682039 h 3682114"/>
              <a:gd name="connsiteX5" fmla="*/ 1396 w 4664836"/>
              <a:gd name="connsiteY5" fmla="*/ 1853239 h 3682114"/>
              <a:gd name="connsiteX0" fmla="*/ 2433 w 4665873"/>
              <a:gd name="connsiteY0" fmla="*/ 1853239 h 2928772"/>
              <a:gd name="connsiteX1" fmla="*/ 1534653 w 4665873"/>
              <a:gd name="connsiteY1" fmla="*/ 900594 h 2928772"/>
              <a:gd name="connsiteX2" fmla="*/ 1831233 w 4665873"/>
              <a:gd name="connsiteY2" fmla="*/ 24439 h 2928772"/>
              <a:gd name="connsiteX3" fmla="*/ 4665873 w 4665873"/>
              <a:gd name="connsiteY3" fmla="*/ 1906579 h 2928772"/>
              <a:gd name="connsiteX4" fmla="*/ 1930293 w 4665873"/>
              <a:gd name="connsiteY4" fmla="*/ 2927659 h 2928772"/>
              <a:gd name="connsiteX5" fmla="*/ 2433 w 4665873"/>
              <a:gd name="connsiteY5" fmla="*/ 1853239 h 2928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65873" h="2928772">
                <a:moveTo>
                  <a:pt x="2433" y="1853239"/>
                </a:moveTo>
                <a:cubicBezTo>
                  <a:pt x="-63507" y="1515395"/>
                  <a:pt x="1229853" y="1205394"/>
                  <a:pt x="1534653" y="900594"/>
                </a:cubicBezTo>
                <a:cubicBezTo>
                  <a:pt x="1839453" y="595794"/>
                  <a:pt x="1309363" y="-143225"/>
                  <a:pt x="1831233" y="24439"/>
                </a:cubicBezTo>
                <a:cubicBezTo>
                  <a:pt x="2353103" y="192103"/>
                  <a:pt x="4665873" y="896561"/>
                  <a:pt x="4665873" y="1906579"/>
                </a:cubicBezTo>
                <a:cubicBezTo>
                  <a:pt x="4665873" y="2916597"/>
                  <a:pt x="2707533" y="2936549"/>
                  <a:pt x="1930293" y="2927659"/>
                </a:cubicBezTo>
                <a:cubicBezTo>
                  <a:pt x="1153053" y="2918769"/>
                  <a:pt x="68373" y="2191083"/>
                  <a:pt x="2433" y="1853239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inus 1"/>
          <p:cNvSpPr/>
          <p:nvPr/>
        </p:nvSpPr>
        <p:spPr>
          <a:xfrm>
            <a:off x="3458255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lus 4"/>
          <p:cNvSpPr/>
          <p:nvPr/>
        </p:nvSpPr>
        <p:spPr>
          <a:xfrm>
            <a:off x="6424890" y="199304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4159922" y="339865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lus 6"/>
          <p:cNvSpPr/>
          <p:nvPr/>
        </p:nvSpPr>
        <p:spPr>
          <a:xfrm>
            <a:off x="1851066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978073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1583061" y="608166"/>
            <a:ext cx="5838218" cy="2930968"/>
          </a:xfrm>
          <a:custGeom>
            <a:avLst/>
            <a:gdLst>
              <a:gd name="connsiteX0" fmla="*/ 0 w 3657600"/>
              <a:gd name="connsiteY0" fmla="*/ 1828800 h 3657600"/>
              <a:gd name="connsiteX1" fmla="*/ 1828800 w 3657600"/>
              <a:gd name="connsiteY1" fmla="*/ 0 h 3657600"/>
              <a:gd name="connsiteX2" fmla="*/ 3657600 w 3657600"/>
              <a:gd name="connsiteY2" fmla="*/ 1828800 h 3657600"/>
              <a:gd name="connsiteX3" fmla="*/ 1828800 w 3657600"/>
              <a:gd name="connsiteY3" fmla="*/ 3657600 h 3657600"/>
              <a:gd name="connsiteX4" fmla="*/ 0 w 3657600"/>
              <a:gd name="connsiteY4" fmla="*/ 1828800 h 3657600"/>
              <a:gd name="connsiteX0" fmla="*/ 1396 w 3658996"/>
              <a:gd name="connsiteY0" fmla="*/ 1851113 h 3679913"/>
              <a:gd name="connsiteX1" fmla="*/ 1533616 w 3658996"/>
              <a:gd name="connsiteY1" fmla="*/ 898468 h 3679913"/>
              <a:gd name="connsiteX2" fmla="*/ 1830196 w 3658996"/>
              <a:gd name="connsiteY2" fmla="*/ 22313 h 3679913"/>
              <a:gd name="connsiteX3" fmla="*/ 3658996 w 3658996"/>
              <a:gd name="connsiteY3" fmla="*/ 1851113 h 3679913"/>
              <a:gd name="connsiteX4" fmla="*/ 1830196 w 3658996"/>
              <a:gd name="connsiteY4" fmla="*/ 3679913 h 3679913"/>
              <a:gd name="connsiteX5" fmla="*/ 1396 w 3658996"/>
              <a:gd name="connsiteY5" fmla="*/ 1851113 h 3679913"/>
              <a:gd name="connsiteX0" fmla="*/ 1396 w 4664836"/>
              <a:gd name="connsiteY0" fmla="*/ 1853239 h 3682114"/>
              <a:gd name="connsiteX1" fmla="*/ 1533616 w 4664836"/>
              <a:gd name="connsiteY1" fmla="*/ 900594 h 3682114"/>
              <a:gd name="connsiteX2" fmla="*/ 1830196 w 4664836"/>
              <a:gd name="connsiteY2" fmla="*/ 24439 h 3682114"/>
              <a:gd name="connsiteX3" fmla="*/ 4664836 w 4664836"/>
              <a:gd name="connsiteY3" fmla="*/ 1906579 h 3682114"/>
              <a:gd name="connsiteX4" fmla="*/ 1830196 w 4664836"/>
              <a:gd name="connsiteY4" fmla="*/ 3682039 h 3682114"/>
              <a:gd name="connsiteX5" fmla="*/ 1396 w 4664836"/>
              <a:gd name="connsiteY5" fmla="*/ 1853239 h 3682114"/>
              <a:gd name="connsiteX0" fmla="*/ 2433 w 4665873"/>
              <a:gd name="connsiteY0" fmla="*/ 1853239 h 2928772"/>
              <a:gd name="connsiteX1" fmla="*/ 1534653 w 4665873"/>
              <a:gd name="connsiteY1" fmla="*/ 900594 h 2928772"/>
              <a:gd name="connsiteX2" fmla="*/ 1831233 w 4665873"/>
              <a:gd name="connsiteY2" fmla="*/ 24439 h 2928772"/>
              <a:gd name="connsiteX3" fmla="*/ 4665873 w 4665873"/>
              <a:gd name="connsiteY3" fmla="*/ 1906579 h 2928772"/>
              <a:gd name="connsiteX4" fmla="*/ 1930293 w 4665873"/>
              <a:gd name="connsiteY4" fmla="*/ 2927659 h 2928772"/>
              <a:gd name="connsiteX5" fmla="*/ 2433 w 4665873"/>
              <a:gd name="connsiteY5" fmla="*/ 1853239 h 2928772"/>
              <a:gd name="connsiteX0" fmla="*/ 1298 w 5838218"/>
              <a:gd name="connsiteY0" fmla="*/ 1792279 h 2930968"/>
              <a:gd name="connsiteX1" fmla="*/ 2706998 w 5838218"/>
              <a:gd name="connsiteY1" fmla="*/ 900594 h 2930968"/>
              <a:gd name="connsiteX2" fmla="*/ 3003578 w 5838218"/>
              <a:gd name="connsiteY2" fmla="*/ 24439 h 2930968"/>
              <a:gd name="connsiteX3" fmla="*/ 5838218 w 5838218"/>
              <a:gd name="connsiteY3" fmla="*/ 1906579 h 2930968"/>
              <a:gd name="connsiteX4" fmla="*/ 3102638 w 5838218"/>
              <a:gd name="connsiteY4" fmla="*/ 2927659 h 2930968"/>
              <a:gd name="connsiteX5" fmla="*/ 1298 w 5838218"/>
              <a:gd name="connsiteY5" fmla="*/ 1792279 h 293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38218" h="2930968">
                <a:moveTo>
                  <a:pt x="1298" y="1792279"/>
                </a:moveTo>
                <a:cubicBezTo>
                  <a:pt x="-64642" y="1454435"/>
                  <a:pt x="2402198" y="1205394"/>
                  <a:pt x="2706998" y="900594"/>
                </a:cubicBezTo>
                <a:cubicBezTo>
                  <a:pt x="3011798" y="595794"/>
                  <a:pt x="2481708" y="-143225"/>
                  <a:pt x="3003578" y="24439"/>
                </a:cubicBezTo>
                <a:cubicBezTo>
                  <a:pt x="3525448" y="192103"/>
                  <a:pt x="5838218" y="896561"/>
                  <a:pt x="5838218" y="1906579"/>
                </a:cubicBezTo>
                <a:cubicBezTo>
                  <a:pt x="5838218" y="2916597"/>
                  <a:pt x="4075458" y="2946709"/>
                  <a:pt x="3102638" y="2927659"/>
                </a:cubicBezTo>
                <a:cubicBezTo>
                  <a:pt x="2129818" y="2908609"/>
                  <a:pt x="67238" y="2130123"/>
                  <a:pt x="1298" y="1792279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inus 1"/>
          <p:cNvSpPr/>
          <p:nvPr/>
        </p:nvSpPr>
        <p:spPr>
          <a:xfrm>
            <a:off x="3458255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lus 4"/>
          <p:cNvSpPr/>
          <p:nvPr/>
        </p:nvSpPr>
        <p:spPr>
          <a:xfrm>
            <a:off x="6424890" y="199304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4159922" y="339865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lus 6"/>
          <p:cNvSpPr/>
          <p:nvPr/>
        </p:nvSpPr>
        <p:spPr>
          <a:xfrm>
            <a:off x="1851066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14968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1583061" y="608166"/>
            <a:ext cx="5838218" cy="2930968"/>
          </a:xfrm>
          <a:custGeom>
            <a:avLst/>
            <a:gdLst>
              <a:gd name="connsiteX0" fmla="*/ 0 w 3657600"/>
              <a:gd name="connsiteY0" fmla="*/ 1828800 h 3657600"/>
              <a:gd name="connsiteX1" fmla="*/ 1828800 w 3657600"/>
              <a:gd name="connsiteY1" fmla="*/ 0 h 3657600"/>
              <a:gd name="connsiteX2" fmla="*/ 3657600 w 3657600"/>
              <a:gd name="connsiteY2" fmla="*/ 1828800 h 3657600"/>
              <a:gd name="connsiteX3" fmla="*/ 1828800 w 3657600"/>
              <a:gd name="connsiteY3" fmla="*/ 3657600 h 3657600"/>
              <a:gd name="connsiteX4" fmla="*/ 0 w 3657600"/>
              <a:gd name="connsiteY4" fmla="*/ 1828800 h 3657600"/>
              <a:gd name="connsiteX0" fmla="*/ 1396 w 3658996"/>
              <a:gd name="connsiteY0" fmla="*/ 1851113 h 3679913"/>
              <a:gd name="connsiteX1" fmla="*/ 1533616 w 3658996"/>
              <a:gd name="connsiteY1" fmla="*/ 898468 h 3679913"/>
              <a:gd name="connsiteX2" fmla="*/ 1830196 w 3658996"/>
              <a:gd name="connsiteY2" fmla="*/ 22313 h 3679913"/>
              <a:gd name="connsiteX3" fmla="*/ 3658996 w 3658996"/>
              <a:gd name="connsiteY3" fmla="*/ 1851113 h 3679913"/>
              <a:gd name="connsiteX4" fmla="*/ 1830196 w 3658996"/>
              <a:gd name="connsiteY4" fmla="*/ 3679913 h 3679913"/>
              <a:gd name="connsiteX5" fmla="*/ 1396 w 3658996"/>
              <a:gd name="connsiteY5" fmla="*/ 1851113 h 3679913"/>
              <a:gd name="connsiteX0" fmla="*/ 1396 w 4664836"/>
              <a:gd name="connsiteY0" fmla="*/ 1853239 h 3682114"/>
              <a:gd name="connsiteX1" fmla="*/ 1533616 w 4664836"/>
              <a:gd name="connsiteY1" fmla="*/ 900594 h 3682114"/>
              <a:gd name="connsiteX2" fmla="*/ 1830196 w 4664836"/>
              <a:gd name="connsiteY2" fmla="*/ 24439 h 3682114"/>
              <a:gd name="connsiteX3" fmla="*/ 4664836 w 4664836"/>
              <a:gd name="connsiteY3" fmla="*/ 1906579 h 3682114"/>
              <a:gd name="connsiteX4" fmla="*/ 1830196 w 4664836"/>
              <a:gd name="connsiteY4" fmla="*/ 3682039 h 3682114"/>
              <a:gd name="connsiteX5" fmla="*/ 1396 w 4664836"/>
              <a:gd name="connsiteY5" fmla="*/ 1853239 h 3682114"/>
              <a:gd name="connsiteX0" fmla="*/ 2433 w 4665873"/>
              <a:gd name="connsiteY0" fmla="*/ 1853239 h 2928772"/>
              <a:gd name="connsiteX1" fmla="*/ 1534653 w 4665873"/>
              <a:gd name="connsiteY1" fmla="*/ 900594 h 2928772"/>
              <a:gd name="connsiteX2" fmla="*/ 1831233 w 4665873"/>
              <a:gd name="connsiteY2" fmla="*/ 24439 h 2928772"/>
              <a:gd name="connsiteX3" fmla="*/ 4665873 w 4665873"/>
              <a:gd name="connsiteY3" fmla="*/ 1906579 h 2928772"/>
              <a:gd name="connsiteX4" fmla="*/ 1930293 w 4665873"/>
              <a:gd name="connsiteY4" fmla="*/ 2927659 h 2928772"/>
              <a:gd name="connsiteX5" fmla="*/ 2433 w 4665873"/>
              <a:gd name="connsiteY5" fmla="*/ 1853239 h 2928772"/>
              <a:gd name="connsiteX0" fmla="*/ 1298 w 5838218"/>
              <a:gd name="connsiteY0" fmla="*/ 1792279 h 2930968"/>
              <a:gd name="connsiteX1" fmla="*/ 2706998 w 5838218"/>
              <a:gd name="connsiteY1" fmla="*/ 900594 h 2930968"/>
              <a:gd name="connsiteX2" fmla="*/ 3003578 w 5838218"/>
              <a:gd name="connsiteY2" fmla="*/ 24439 h 2930968"/>
              <a:gd name="connsiteX3" fmla="*/ 5838218 w 5838218"/>
              <a:gd name="connsiteY3" fmla="*/ 1906579 h 2930968"/>
              <a:gd name="connsiteX4" fmla="*/ 3102638 w 5838218"/>
              <a:gd name="connsiteY4" fmla="*/ 2927659 h 2930968"/>
              <a:gd name="connsiteX5" fmla="*/ 1298 w 5838218"/>
              <a:gd name="connsiteY5" fmla="*/ 1792279 h 293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38218" h="2930968">
                <a:moveTo>
                  <a:pt x="1298" y="1792279"/>
                </a:moveTo>
                <a:cubicBezTo>
                  <a:pt x="-64642" y="1454435"/>
                  <a:pt x="2402198" y="1205394"/>
                  <a:pt x="2706998" y="900594"/>
                </a:cubicBezTo>
                <a:cubicBezTo>
                  <a:pt x="3011798" y="595794"/>
                  <a:pt x="2481708" y="-143225"/>
                  <a:pt x="3003578" y="24439"/>
                </a:cubicBezTo>
                <a:cubicBezTo>
                  <a:pt x="3525448" y="192103"/>
                  <a:pt x="5838218" y="896561"/>
                  <a:pt x="5838218" y="1906579"/>
                </a:cubicBezTo>
                <a:cubicBezTo>
                  <a:pt x="5838218" y="2916597"/>
                  <a:pt x="4075458" y="2946709"/>
                  <a:pt x="3102638" y="2927659"/>
                </a:cubicBezTo>
                <a:cubicBezTo>
                  <a:pt x="2129818" y="2908609"/>
                  <a:pt x="67238" y="2130123"/>
                  <a:pt x="1298" y="1792279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inus 1"/>
          <p:cNvSpPr/>
          <p:nvPr/>
        </p:nvSpPr>
        <p:spPr>
          <a:xfrm>
            <a:off x="3458255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lus 4"/>
          <p:cNvSpPr/>
          <p:nvPr/>
        </p:nvSpPr>
        <p:spPr>
          <a:xfrm>
            <a:off x="6424890" y="199304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4159922" y="339865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lus 6"/>
          <p:cNvSpPr/>
          <p:nvPr/>
        </p:nvSpPr>
        <p:spPr>
          <a:xfrm>
            <a:off x="1851066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inus 8"/>
          <p:cNvSpPr/>
          <p:nvPr/>
        </p:nvSpPr>
        <p:spPr>
          <a:xfrm>
            <a:off x="4764025" y="84352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7622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1583061" y="1394180"/>
            <a:ext cx="5838218" cy="2144954"/>
          </a:xfrm>
          <a:custGeom>
            <a:avLst/>
            <a:gdLst>
              <a:gd name="connsiteX0" fmla="*/ 0 w 3657600"/>
              <a:gd name="connsiteY0" fmla="*/ 1828800 h 3657600"/>
              <a:gd name="connsiteX1" fmla="*/ 1828800 w 3657600"/>
              <a:gd name="connsiteY1" fmla="*/ 0 h 3657600"/>
              <a:gd name="connsiteX2" fmla="*/ 3657600 w 3657600"/>
              <a:gd name="connsiteY2" fmla="*/ 1828800 h 3657600"/>
              <a:gd name="connsiteX3" fmla="*/ 1828800 w 3657600"/>
              <a:gd name="connsiteY3" fmla="*/ 3657600 h 3657600"/>
              <a:gd name="connsiteX4" fmla="*/ 0 w 3657600"/>
              <a:gd name="connsiteY4" fmla="*/ 1828800 h 3657600"/>
              <a:gd name="connsiteX0" fmla="*/ 1396 w 3658996"/>
              <a:gd name="connsiteY0" fmla="*/ 1851113 h 3679913"/>
              <a:gd name="connsiteX1" fmla="*/ 1533616 w 3658996"/>
              <a:gd name="connsiteY1" fmla="*/ 898468 h 3679913"/>
              <a:gd name="connsiteX2" fmla="*/ 1830196 w 3658996"/>
              <a:gd name="connsiteY2" fmla="*/ 22313 h 3679913"/>
              <a:gd name="connsiteX3" fmla="*/ 3658996 w 3658996"/>
              <a:gd name="connsiteY3" fmla="*/ 1851113 h 3679913"/>
              <a:gd name="connsiteX4" fmla="*/ 1830196 w 3658996"/>
              <a:gd name="connsiteY4" fmla="*/ 3679913 h 3679913"/>
              <a:gd name="connsiteX5" fmla="*/ 1396 w 3658996"/>
              <a:gd name="connsiteY5" fmla="*/ 1851113 h 3679913"/>
              <a:gd name="connsiteX0" fmla="*/ 1396 w 4664836"/>
              <a:gd name="connsiteY0" fmla="*/ 1853239 h 3682114"/>
              <a:gd name="connsiteX1" fmla="*/ 1533616 w 4664836"/>
              <a:gd name="connsiteY1" fmla="*/ 900594 h 3682114"/>
              <a:gd name="connsiteX2" fmla="*/ 1830196 w 4664836"/>
              <a:gd name="connsiteY2" fmla="*/ 24439 h 3682114"/>
              <a:gd name="connsiteX3" fmla="*/ 4664836 w 4664836"/>
              <a:gd name="connsiteY3" fmla="*/ 1906579 h 3682114"/>
              <a:gd name="connsiteX4" fmla="*/ 1830196 w 4664836"/>
              <a:gd name="connsiteY4" fmla="*/ 3682039 h 3682114"/>
              <a:gd name="connsiteX5" fmla="*/ 1396 w 4664836"/>
              <a:gd name="connsiteY5" fmla="*/ 1853239 h 3682114"/>
              <a:gd name="connsiteX0" fmla="*/ 2433 w 4665873"/>
              <a:gd name="connsiteY0" fmla="*/ 1853239 h 2928772"/>
              <a:gd name="connsiteX1" fmla="*/ 1534653 w 4665873"/>
              <a:gd name="connsiteY1" fmla="*/ 900594 h 2928772"/>
              <a:gd name="connsiteX2" fmla="*/ 1831233 w 4665873"/>
              <a:gd name="connsiteY2" fmla="*/ 24439 h 2928772"/>
              <a:gd name="connsiteX3" fmla="*/ 4665873 w 4665873"/>
              <a:gd name="connsiteY3" fmla="*/ 1906579 h 2928772"/>
              <a:gd name="connsiteX4" fmla="*/ 1930293 w 4665873"/>
              <a:gd name="connsiteY4" fmla="*/ 2927659 h 2928772"/>
              <a:gd name="connsiteX5" fmla="*/ 2433 w 4665873"/>
              <a:gd name="connsiteY5" fmla="*/ 1853239 h 2928772"/>
              <a:gd name="connsiteX0" fmla="*/ 1298 w 5838218"/>
              <a:gd name="connsiteY0" fmla="*/ 1792279 h 2930968"/>
              <a:gd name="connsiteX1" fmla="*/ 2706998 w 5838218"/>
              <a:gd name="connsiteY1" fmla="*/ 900594 h 2930968"/>
              <a:gd name="connsiteX2" fmla="*/ 3003578 w 5838218"/>
              <a:gd name="connsiteY2" fmla="*/ 24439 h 2930968"/>
              <a:gd name="connsiteX3" fmla="*/ 5838218 w 5838218"/>
              <a:gd name="connsiteY3" fmla="*/ 1906579 h 2930968"/>
              <a:gd name="connsiteX4" fmla="*/ 3102638 w 5838218"/>
              <a:gd name="connsiteY4" fmla="*/ 2927659 h 2930968"/>
              <a:gd name="connsiteX5" fmla="*/ 1298 w 5838218"/>
              <a:gd name="connsiteY5" fmla="*/ 1792279 h 2930968"/>
              <a:gd name="connsiteX0" fmla="*/ 1298 w 5838218"/>
              <a:gd name="connsiteY0" fmla="*/ 1006265 h 2144954"/>
              <a:gd name="connsiteX1" fmla="*/ 2706998 w 5838218"/>
              <a:gd name="connsiteY1" fmla="*/ 114580 h 2144954"/>
              <a:gd name="connsiteX2" fmla="*/ 4497098 w 5838218"/>
              <a:gd name="connsiteY2" fmla="*/ 358565 h 2144954"/>
              <a:gd name="connsiteX3" fmla="*/ 5838218 w 5838218"/>
              <a:gd name="connsiteY3" fmla="*/ 1120565 h 2144954"/>
              <a:gd name="connsiteX4" fmla="*/ 3102638 w 5838218"/>
              <a:gd name="connsiteY4" fmla="*/ 2141645 h 2144954"/>
              <a:gd name="connsiteX5" fmla="*/ 1298 w 5838218"/>
              <a:gd name="connsiteY5" fmla="*/ 1006265 h 21449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838218" h="2144954">
                <a:moveTo>
                  <a:pt x="1298" y="1006265"/>
                </a:moveTo>
                <a:cubicBezTo>
                  <a:pt x="-64642" y="668421"/>
                  <a:pt x="2402198" y="419380"/>
                  <a:pt x="2706998" y="114580"/>
                </a:cubicBezTo>
                <a:cubicBezTo>
                  <a:pt x="3011798" y="-190220"/>
                  <a:pt x="3975228" y="190901"/>
                  <a:pt x="4497098" y="358565"/>
                </a:cubicBezTo>
                <a:cubicBezTo>
                  <a:pt x="5018968" y="526229"/>
                  <a:pt x="5838218" y="110547"/>
                  <a:pt x="5838218" y="1120565"/>
                </a:cubicBezTo>
                <a:cubicBezTo>
                  <a:pt x="5838218" y="2130583"/>
                  <a:pt x="4075458" y="2160695"/>
                  <a:pt x="3102638" y="2141645"/>
                </a:cubicBezTo>
                <a:cubicBezTo>
                  <a:pt x="2129818" y="2122595"/>
                  <a:pt x="67238" y="1344109"/>
                  <a:pt x="1298" y="1006265"/>
                </a:cubicBezTo>
                <a:close/>
              </a:path>
            </a:pathLst>
          </a:cu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Minus 1"/>
          <p:cNvSpPr/>
          <p:nvPr/>
        </p:nvSpPr>
        <p:spPr>
          <a:xfrm>
            <a:off x="3458255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lus 4"/>
          <p:cNvSpPr/>
          <p:nvPr/>
        </p:nvSpPr>
        <p:spPr>
          <a:xfrm>
            <a:off x="6424890" y="199304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4159922" y="339865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lus 6"/>
          <p:cNvSpPr/>
          <p:nvPr/>
        </p:nvSpPr>
        <p:spPr>
          <a:xfrm>
            <a:off x="1851066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inus 8"/>
          <p:cNvSpPr/>
          <p:nvPr/>
        </p:nvSpPr>
        <p:spPr>
          <a:xfrm>
            <a:off x="4764025" y="84352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65178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inus 1"/>
          <p:cNvSpPr/>
          <p:nvPr/>
        </p:nvSpPr>
        <p:spPr>
          <a:xfrm>
            <a:off x="3458255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lus 2"/>
          <p:cNvSpPr/>
          <p:nvPr/>
        </p:nvSpPr>
        <p:spPr>
          <a:xfrm>
            <a:off x="4129440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lus 4"/>
          <p:cNvSpPr/>
          <p:nvPr/>
        </p:nvSpPr>
        <p:spPr>
          <a:xfrm>
            <a:off x="6424890" y="199304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Minus 5"/>
          <p:cNvSpPr/>
          <p:nvPr/>
        </p:nvSpPr>
        <p:spPr>
          <a:xfrm>
            <a:off x="4159922" y="339865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lus 6"/>
          <p:cNvSpPr/>
          <p:nvPr/>
        </p:nvSpPr>
        <p:spPr>
          <a:xfrm>
            <a:off x="1851066" y="20042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inus 8"/>
          <p:cNvSpPr/>
          <p:nvPr/>
        </p:nvSpPr>
        <p:spPr>
          <a:xfrm>
            <a:off x="4764025" y="84352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583061" y="1458004"/>
            <a:ext cx="5838218" cy="20811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lus 9"/>
          <p:cNvSpPr/>
          <p:nvPr/>
        </p:nvSpPr>
        <p:spPr>
          <a:xfrm>
            <a:off x="3176346" y="1584168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lus 10"/>
          <p:cNvSpPr/>
          <p:nvPr/>
        </p:nvSpPr>
        <p:spPr>
          <a:xfrm>
            <a:off x="2719146" y="246140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lus 11"/>
          <p:cNvSpPr/>
          <p:nvPr/>
        </p:nvSpPr>
        <p:spPr>
          <a:xfrm>
            <a:off x="1528576" y="1411492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lus 12"/>
          <p:cNvSpPr/>
          <p:nvPr/>
        </p:nvSpPr>
        <p:spPr>
          <a:xfrm>
            <a:off x="1515192" y="268696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lus 13"/>
          <p:cNvSpPr/>
          <p:nvPr/>
        </p:nvSpPr>
        <p:spPr>
          <a:xfrm>
            <a:off x="5715015" y="152136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lus 14"/>
          <p:cNvSpPr/>
          <p:nvPr/>
        </p:nvSpPr>
        <p:spPr>
          <a:xfrm>
            <a:off x="6603805" y="268696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Plus 15"/>
          <p:cNvSpPr/>
          <p:nvPr/>
        </p:nvSpPr>
        <p:spPr>
          <a:xfrm>
            <a:off x="5877770" y="2517618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lus 16"/>
          <p:cNvSpPr/>
          <p:nvPr/>
        </p:nvSpPr>
        <p:spPr>
          <a:xfrm>
            <a:off x="3397290" y="268696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lus 17"/>
          <p:cNvSpPr/>
          <p:nvPr/>
        </p:nvSpPr>
        <p:spPr>
          <a:xfrm>
            <a:off x="4455856" y="268696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lus 18"/>
          <p:cNvSpPr/>
          <p:nvPr/>
        </p:nvSpPr>
        <p:spPr>
          <a:xfrm>
            <a:off x="5205128" y="2447352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lus 19"/>
          <p:cNvSpPr/>
          <p:nvPr/>
        </p:nvSpPr>
        <p:spPr>
          <a:xfrm>
            <a:off x="4913056" y="185359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Plus 20"/>
          <p:cNvSpPr/>
          <p:nvPr/>
        </p:nvSpPr>
        <p:spPr>
          <a:xfrm>
            <a:off x="3884972" y="1373682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Plus 21"/>
          <p:cNvSpPr/>
          <p:nvPr/>
        </p:nvSpPr>
        <p:spPr>
          <a:xfrm>
            <a:off x="4648810" y="1388515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Plus 22"/>
          <p:cNvSpPr/>
          <p:nvPr/>
        </p:nvSpPr>
        <p:spPr>
          <a:xfrm>
            <a:off x="2482890" y="1572989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Plus 23"/>
          <p:cNvSpPr/>
          <p:nvPr/>
        </p:nvSpPr>
        <p:spPr>
          <a:xfrm>
            <a:off x="6607465" y="1363167"/>
            <a:ext cx="914400" cy="914400"/>
          </a:xfrm>
          <a:prstGeom prst="mathPlus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inus 24"/>
          <p:cNvSpPr/>
          <p:nvPr/>
        </p:nvSpPr>
        <p:spPr>
          <a:xfrm>
            <a:off x="5617460" y="838410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Minus 25"/>
          <p:cNvSpPr/>
          <p:nvPr/>
        </p:nvSpPr>
        <p:spPr>
          <a:xfrm>
            <a:off x="6470895" y="694709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inus 26"/>
          <p:cNvSpPr/>
          <p:nvPr/>
        </p:nvSpPr>
        <p:spPr>
          <a:xfrm>
            <a:off x="2429592" y="714936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Minus 27"/>
          <p:cNvSpPr/>
          <p:nvPr/>
        </p:nvSpPr>
        <p:spPr>
          <a:xfrm>
            <a:off x="1345980" y="7667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Minus 28"/>
          <p:cNvSpPr/>
          <p:nvPr/>
        </p:nvSpPr>
        <p:spPr>
          <a:xfrm>
            <a:off x="505941" y="1207647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Minus 29"/>
          <p:cNvSpPr/>
          <p:nvPr/>
        </p:nvSpPr>
        <p:spPr>
          <a:xfrm>
            <a:off x="729626" y="1634131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Minus 30"/>
          <p:cNvSpPr/>
          <p:nvPr/>
        </p:nvSpPr>
        <p:spPr>
          <a:xfrm>
            <a:off x="808310" y="204032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Minus 31"/>
          <p:cNvSpPr/>
          <p:nvPr/>
        </p:nvSpPr>
        <p:spPr>
          <a:xfrm>
            <a:off x="381592" y="249752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Minus 32"/>
          <p:cNvSpPr/>
          <p:nvPr/>
        </p:nvSpPr>
        <p:spPr>
          <a:xfrm>
            <a:off x="712256" y="3099993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Minus 33"/>
          <p:cNvSpPr/>
          <p:nvPr/>
        </p:nvSpPr>
        <p:spPr>
          <a:xfrm>
            <a:off x="1274649" y="3432018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Minus 34"/>
          <p:cNvSpPr/>
          <p:nvPr/>
        </p:nvSpPr>
        <p:spPr>
          <a:xfrm>
            <a:off x="1972392" y="3647090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inus 35"/>
          <p:cNvSpPr/>
          <p:nvPr/>
        </p:nvSpPr>
        <p:spPr>
          <a:xfrm>
            <a:off x="3306487" y="330144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Minus 36"/>
          <p:cNvSpPr/>
          <p:nvPr/>
        </p:nvSpPr>
        <p:spPr>
          <a:xfrm>
            <a:off x="2222875" y="3353224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Minus 37"/>
          <p:cNvSpPr/>
          <p:nvPr/>
        </p:nvSpPr>
        <p:spPr>
          <a:xfrm>
            <a:off x="6080499" y="337580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Minus 38"/>
          <p:cNvSpPr/>
          <p:nvPr/>
        </p:nvSpPr>
        <p:spPr>
          <a:xfrm>
            <a:off x="4996887" y="3427584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Minus 39"/>
          <p:cNvSpPr/>
          <p:nvPr/>
        </p:nvSpPr>
        <p:spPr>
          <a:xfrm>
            <a:off x="7421279" y="2421160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Minus 40"/>
          <p:cNvSpPr/>
          <p:nvPr/>
        </p:nvSpPr>
        <p:spPr>
          <a:xfrm>
            <a:off x="6255678" y="3653144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inus 41"/>
          <p:cNvSpPr/>
          <p:nvPr/>
        </p:nvSpPr>
        <p:spPr>
          <a:xfrm>
            <a:off x="7543815" y="2959515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Minus 42"/>
          <p:cNvSpPr/>
          <p:nvPr/>
        </p:nvSpPr>
        <p:spPr>
          <a:xfrm>
            <a:off x="7117097" y="3349569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Minus 43"/>
          <p:cNvSpPr/>
          <p:nvPr/>
        </p:nvSpPr>
        <p:spPr>
          <a:xfrm>
            <a:off x="7421279" y="2096538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Minus 44"/>
          <p:cNvSpPr/>
          <p:nvPr/>
        </p:nvSpPr>
        <p:spPr>
          <a:xfrm>
            <a:off x="7543815" y="1557487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Minus 45"/>
          <p:cNvSpPr/>
          <p:nvPr/>
        </p:nvSpPr>
        <p:spPr>
          <a:xfrm>
            <a:off x="7487119" y="1077562"/>
            <a:ext cx="853435" cy="878280"/>
          </a:xfrm>
          <a:prstGeom prst="mathMinus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22685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75425"/>
            <a:ext cx="9144000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b="1" dirty="0" smtClean="0">
                <a:latin typeface="Segoe Print" panose="02000600000000000000" pitchFamily="2" charset="0"/>
              </a:rPr>
              <a:t>Heuristics for Specializing and Generalizing</a:t>
            </a:r>
            <a:endParaRPr lang="en-US" sz="2400" b="1" dirty="0">
              <a:latin typeface="Segoe Print" panose="02000600000000000000" pitchFamily="2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728310"/>
            <a:ext cx="4572000" cy="44151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b="1" dirty="0" smtClean="0">
                <a:latin typeface="Segoe Print" panose="02000600000000000000" pitchFamily="2" charset="0"/>
              </a:rPr>
              <a:t>require-link: </a:t>
            </a:r>
            <a:r>
              <a:rPr lang="en-US" sz="2400" dirty="0" smtClean="0">
                <a:latin typeface="Segoe Print" panose="02000600000000000000" pitchFamily="2" charset="0"/>
              </a:rPr>
              <a:t>link must be present to be a positive example of the concept</a:t>
            </a:r>
          </a:p>
          <a:p>
            <a:pPr algn="ctr"/>
            <a:endParaRPr lang="en-US" sz="2400" b="1" dirty="0">
              <a:latin typeface="Segoe Print" panose="02000600000000000000" pitchFamily="2" charset="0"/>
            </a:endParaRPr>
          </a:p>
          <a:p>
            <a:pPr algn="ctr"/>
            <a:r>
              <a:rPr lang="en-US" sz="2400" b="1" dirty="0" smtClean="0">
                <a:latin typeface="Segoe Print" panose="02000600000000000000" pitchFamily="2" charset="0"/>
              </a:rPr>
              <a:t>forbid-link: </a:t>
            </a:r>
            <a:r>
              <a:rPr lang="en-US" sz="2400" dirty="0" smtClean="0">
                <a:latin typeface="Segoe Print" panose="02000600000000000000" pitchFamily="2" charset="0"/>
              </a:rPr>
              <a:t>link must be absent to be a positive example of the concept</a:t>
            </a:r>
          </a:p>
          <a:p>
            <a:pPr algn="ctr"/>
            <a:endParaRPr lang="en-US" sz="2400" b="1" dirty="0">
              <a:latin typeface="Segoe Print" panose="02000600000000000000" pitchFamily="2" charset="0"/>
            </a:endParaRPr>
          </a:p>
          <a:p>
            <a:pPr algn="ctr"/>
            <a:r>
              <a:rPr lang="en-US" sz="2400" b="1" dirty="0" smtClean="0">
                <a:latin typeface="Segoe Print" panose="02000600000000000000" pitchFamily="2" charset="0"/>
              </a:rPr>
              <a:t>drop-link: </a:t>
            </a:r>
            <a:r>
              <a:rPr lang="en-US" sz="2400" dirty="0" smtClean="0">
                <a:latin typeface="Segoe Print" panose="02000600000000000000" pitchFamily="2" charset="0"/>
              </a:rPr>
              <a:t>link is not necessary to be a positive example of the concept</a:t>
            </a:r>
            <a:endParaRPr lang="en-US" sz="2400" dirty="0">
              <a:latin typeface="Segoe Print" panose="02000600000000000000" pitchFamily="2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0" y="728310"/>
            <a:ext cx="4572000" cy="44151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400" b="1" dirty="0">
                <a:latin typeface="Segoe Print" panose="02000600000000000000" pitchFamily="2" charset="0"/>
              </a:rPr>
              <a:t>enlarge-set: </a:t>
            </a:r>
            <a:r>
              <a:rPr lang="en-US" sz="2400" dirty="0">
                <a:latin typeface="Segoe Print" panose="02000600000000000000" pitchFamily="2" charset="0"/>
              </a:rPr>
              <a:t>multiple objects or links may fit one role in the </a:t>
            </a:r>
            <a:r>
              <a:rPr lang="en-US" sz="2400" dirty="0" smtClean="0">
                <a:latin typeface="Segoe Print" panose="02000600000000000000" pitchFamily="2" charset="0"/>
              </a:rPr>
              <a:t>concept</a:t>
            </a:r>
          </a:p>
          <a:p>
            <a:pPr algn="ctr"/>
            <a:endParaRPr lang="en-US" sz="2400" dirty="0">
              <a:latin typeface="Segoe Print" panose="02000600000000000000" pitchFamily="2" charset="0"/>
            </a:endParaRPr>
          </a:p>
          <a:p>
            <a:pPr algn="ctr"/>
            <a:r>
              <a:rPr lang="en-US" sz="2400" b="1" dirty="0" smtClean="0">
                <a:latin typeface="Segoe Print" panose="02000600000000000000" pitchFamily="2" charset="0"/>
              </a:rPr>
              <a:t>climb-tree:</a:t>
            </a:r>
            <a:r>
              <a:rPr lang="en-US" sz="2400" dirty="0" smtClean="0">
                <a:latin typeface="Segoe Print" panose="02000600000000000000" pitchFamily="2" charset="0"/>
              </a:rPr>
              <a:t> generalize over multiple objects in the same role based on knowledge</a:t>
            </a:r>
          </a:p>
          <a:p>
            <a:pPr algn="ctr"/>
            <a:endParaRPr lang="en-US" sz="2400" b="1" dirty="0">
              <a:latin typeface="Segoe Print" panose="02000600000000000000" pitchFamily="2" charset="0"/>
            </a:endParaRPr>
          </a:p>
          <a:p>
            <a:pPr algn="ctr"/>
            <a:r>
              <a:rPr lang="en-US" sz="2400" b="1" dirty="0" smtClean="0">
                <a:latin typeface="Segoe Print" panose="02000600000000000000" pitchFamily="2" charset="0"/>
              </a:rPr>
              <a:t>close-interval: </a:t>
            </a:r>
            <a:r>
              <a:rPr lang="en-US" sz="2400" dirty="0" smtClean="0">
                <a:latin typeface="Segoe Print" panose="02000600000000000000" pitchFamily="2" charset="0"/>
              </a:rPr>
              <a:t>expand range of values to be a positive example of the concept</a:t>
            </a:r>
            <a:endParaRPr lang="en-US" sz="2400" b="1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7879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6220656" y="19641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8049456" y="19644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15" name="Oval 14"/>
          <p:cNvSpPr/>
          <p:nvPr/>
        </p:nvSpPr>
        <p:spPr>
          <a:xfrm>
            <a:off x="7135056" y="33855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68095" y="75425"/>
            <a:ext cx="3657601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latin typeface="Segoe Print" panose="02000600000000000000" pitchFamily="2" charset="0"/>
              </a:rPr>
              <a:t>This </a:t>
            </a:r>
            <a:r>
              <a:rPr lang="en-US" sz="28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is</a:t>
            </a:r>
            <a:r>
              <a:rPr lang="en-US" sz="2800" dirty="0" smtClean="0">
                <a:latin typeface="Segoe Print" panose="02000600000000000000" pitchFamily="2" charset="0"/>
              </a:rPr>
              <a:t> a foo.</a:t>
            </a:r>
            <a:endParaRPr lang="en-US" sz="2800" dirty="0">
              <a:latin typeface="Segoe Print" panose="02000600000000000000" pitchFamily="2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221945" y="768096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3130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1418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221945" y="36514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13106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pic>
        <p:nvPicPr>
          <p:cNvPr id="16" name="Picture 5" descr="F:\DCIM\101NIKON\DSCN076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0346" t="14697" r="31875" b="48267"/>
          <a:stretch/>
        </p:blipFill>
        <p:spPr bwMode="auto">
          <a:xfrm>
            <a:off x="768096" y="57469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98292" y="4261570"/>
            <a:ext cx="4997207" cy="7178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000" dirty="0" err="1" smtClean="0">
                <a:solidFill>
                  <a:srgbClr val="00B0F0"/>
                </a:solidFill>
                <a:latin typeface="Segoe Print" panose="02000600000000000000" pitchFamily="2" charset="0"/>
              </a:rPr>
              <a:t>Variabalize</a:t>
            </a:r>
            <a:r>
              <a:rPr lang="en-US" sz="20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this concept on the right.</a:t>
            </a:r>
            <a:endParaRPr lang="en-US" sz="20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7595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75425"/>
            <a:ext cx="9144000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latin typeface="Segoe Print" panose="02000600000000000000" pitchFamily="2" charset="0"/>
              </a:rPr>
              <a:t>This is not a foo.</a:t>
            </a:r>
            <a:endParaRPr lang="en-US" sz="2800" dirty="0">
              <a:latin typeface="Segoe Print" panose="02000600000000000000" pitchFamily="2" charset="0"/>
            </a:endParaRPr>
          </a:p>
        </p:txBody>
      </p:sp>
      <p:pic>
        <p:nvPicPr>
          <p:cNvPr id="3075" name="Picture 3" descr="F:\DCIM\101NIKON\DSCN076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0456" t="18371" r="31765" b="44593"/>
          <a:stretch/>
        </p:blipFill>
        <p:spPr bwMode="auto">
          <a:xfrm>
            <a:off x="2743201" y="91440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87932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6220656" y="19641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8049456" y="19644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7135056" y="33855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pic>
        <p:nvPicPr>
          <p:cNvPr id="7" name="Picture 5" descr="F:\DCIM\101NIKON\DSCN076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0346" t="14697" r="31875" b="48267"/>
          <a:stretch/>
        </p:blipFill>
        <p:spPr bwMode="auto">
          <a:xfrm>
            <a:off x="768096" y="57469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68095" y="75425"/>
            <a:ext cx="3657601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latin typeface="Segoe Print" panose="02000600000000000000" pitchFamily="2" charset="0"/>
              </a:rPr>
              <a:t>This </a:t>
            </a:r>
            <a:r>
              <a:rPr lang="en-US" sz="28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is</a:t>
            </a:r>
            <a:r>
              <a:rPr lang="en-US" sz="2800" dirty="0" smtClean="0">
                <a:latin typeface="Segoe Print" panose="02000600000000000000" pitchFamily="2" charset="0"/>
              </a:rPr>
              <a:t> a foo.</a:t>
            </a:r>
            <a:endParaRPr lang="en-US" sz="2800" dirty="0">
              <a:latin typeface="Segoe Print" panose="02000600000000000000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92" y="4261570"/>
            <a:ext cx="4997207" cy="7178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000" dirty="0" err="1" smtClean="0">
                <a:solidFill>
                  <a:srgbClr val="00B0F0"/>
                </a:solidFill>
                <a:latin typeface="Segoe Print" panose="02000600000000000000" pitchFamily="2" charset="0"/>
              </a:rPr>
              <a:t>Variabalize</a:t>
            </a:r>
            <a:r>
              <a:rPr lang="en-US" sz="20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this concept on the right.</a:t>
            </a:r>
            <a:endParaRPr lang="en-US" sz="20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221945" y="768096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 Narrow" panose="020B060602020203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3130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 Narrow" panose="020B060602020203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81418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 Narrow" panose="020B060602020203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221945" y="36514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 Narrow" panose="020B0606020202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3106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97980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6220656" y="19641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8049456" y="19644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8" name="Straight Arrow Connector 7"/>
          <p:cNvCxnSpPr>
            <a:stCxn id="15" idx="1"/>
            <a:endCxn id="3" idx="5"/>
          </p:cNvCxnSpPr>
          <p:nvPr/>
        </p:nvCxnSpPr>
        <p:spPr>
          <a:xfrm flipH="1" flipV="1">
            <a:off x="7001145" y="2744664"/>
            <a:ext cx="267822" cy="7748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7135056" y="33855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18" name="Straight Arrow Connector 17"/>
          <p:cNvCxnSpPr>
            <a:stCxn id="15" idx="7"/>
            <a:endCxn id="4" idx="3"/>
          </p:cNvCxnSpPr>
          <p:nvPr/>
        </p:nvCxnSpPr>
        <p:spPr>
          <a:xfrm flipV="1">
            <a:off x="7915545" y="2744964"/>
            <a:ext cx="267822" cy="7745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3" idx="7"/>
            <a:endCxn id="2" idx="3"/>
          </p:cNvCxnSpPr>
          <p:nvPr/>
        </p:nvCxnSpPr>
        <p:spPr>
          <a:xfrm flipV="1">
            <a:off x="7001145" y="1278369"/>
            <a:ext cx="267822" cy="8197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4" idx="1"/>
            <a:endCxn id="2" idx="5"/>
          </p:cNvCxnSpPr>
          <p:nvPr/>
        </p:nvCxnSpPr>
        <p:spPr>
          <a:xfrm flipH="1" flipV="1">
            <a:off x="7915545" y="1278369"/>
            <a:ext cx="267822" cy="8200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11" name="Picture 5" descr="F:\DCIM\101NIKON\DSCN0764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0346" t="14697" r="31875" b="48267"/>
          <a:stretch/>
        </p:blipFill>
        <p:spPr bwMode="auto">
          <a:xfrm>
            <a:off x="768096" y="57469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768095" y="75425"/>
            <a:ext cx="3657601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latin typeface="Segoe Print" panose="02000600000000000000" pitchFamily="2" charset="0"/>
              </a:rPr>
              <a:t>This </a:t>
            </a:r>
            <a:r>
              <a:rPr lang="en-US" sz="28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is</a:t>
            </a:r>
            <a:r>
              <a:rPr lang="en-US" sz="2800" dirty="0" smtClean="0">
                <a:latin typeface="Segoe Print" panose="02000600000000000000" pitchFamily="2" charset="0"/>
              </a:rPr>
              <a:t> a foo.</a:t>
            </a:r>
            <a:endParaRPr lang="en-US" sz="2800" dirty="0">
              <a:latin typeface="Segoe Print" panose="020006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8292" y="4261570"/>
            <a:ext cx="4997207" cy="7178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0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Write the connections for this concept on the right.</a:t>
            </a:r>
            <a:endParaRPr lang="en-US" sz="20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142477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142476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11211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111211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14247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13953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8139536" y="3060989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142477" y="3060988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13106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58183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Arrow Connector 13"/>
          <p:cNvCxnSpPr/>
          <p:nvPr/>
        </p:nvCxnSpPr>
        <p:spPr>
          <a:xfrm flipH="1">
            <a:off x="7106730" y="2571750"/>
            <a:ext cx="970203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7106730" y="2264510"/>
            <a:ext cx="970203" cy="0"/>
          </a:xfrm>
          <a:prstGeom prst="straightConnector1">
            <a:avLst/>
          </a:prstGeom>
          <a:ln>
            <a:headEnd type="stealth" w="lg" len="lg"/>
            <a:tailEnd type="none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13" name="Picture 3" descr="F:\DCIM\101NIKON\DSCN0765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0456" t="18371" r="31765" b="44593"/>
          <a:stretch/>
        </p:blipFill>
        <p:spPr bwMode="auto">
          <a:xfrm>
            <a:off x="768096" y="57469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768095" y="75425"/>
            <a:ext cx="3657601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latin typeface="Segoe Print" panose="02000600000000000000" pitchFamily="2" charset="0"/>
              </a:rPr>
              <a:t>This </a:t>
            </a:r>
            <a:r>
              <a:rPr lang="en-US" sz="28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is not</a:t>
            </a:r>
            <a:r>
              <a:rPr lang="en-US" sz="2800" dirty="0" smtClean="0">
                <a:latin typeface="Segoe Print" panose="02000600000000000000" pitchFamily="2" charset="0"/>
              </a:rPr>
              <a:t> a foo.</a:t>
            </a:r>
            <a:endParaRPr lang="en-US" sz="2800" dirty="0">
              <a:latin typeface="Segoe Print" panose="02000600000000000000" pitchFamily="2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8292" y="4261570"/>
            <a:ext cx="4997207" cy="7178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0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Modify the concept on the right to specialize based on this example.</a:t>
            </a:r>
            <a:endParaRPr lang="en-US" sz="20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6220656" y="19641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8049456" y="19644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5" name="Straight Arrow Connector 24"/>
          <p:cNvCxnSpPr>
            <a:stCxn id="26" idx="1"/>
            <a:endCxn id="22" idx="5"/>
          </p:cNvCxnSpPr>
          <p:nvPr/>
        </p:nvCxnSpPr>
        <p:spPr>
          <a:xfrm flipH="1" flipV="1">
            <a:off x="7001145" y="2744664"/>
            <a:ext cx="267822" cy="7748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7135056" y="33855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7" name="Straight Arrow Connector 26"/>
          <p:cNvCxnSpPr>
            <a:stCxn id="26" idx="7"/>
            <a:endCxn id="23" idx="3"/>
          </p:cNvCxnSpPr>
          <p:nvPr/>
        </p:nvCxnSpPr>
        <p:spPr>
          <a:xfrm flipV="1">
            <a:off x="7915545" y="2744964"/>
            <a:ext cx="267822" cy="7745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2" idx="7"/>
            <a:endCxn id="20" idx="3"/>
          </p:cNvCxnSpPr>
          <p:nvPr/>
        </p:nvCxnSpPr>
        <p:spPr>
          <a:xfrm flipV="1">
            <a:off x="7001145" y="1278369"/>
            <a:ext cx="267822" cy="8197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3" idx="1"/>
            <a:endCxn id="20" idx="5"/>
          </p:cNvCxnSpPr>
          <p:nvPr/>
        </p:nvCxnSpPr>
        <p:spPr>
          <a:xfrm flipH="1" flipV="1">
            <a:off x="7915545" y="1278369"/>
            <a:ext cx="267822" cy="8200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142477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142476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111211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111211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614247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13953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8139536" y="3060989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6142477" y="3060988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7221945" y="768096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3130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81418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7221945" y="36514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7123867" y="180365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43" name="Rectangle 42"/>
          <p:cNvSpPr/>
          <p:nvPr/>
        </p:nvSpPr>
        <p:spPr>
          <a:xfrm>
            <a:off x="7123867" y="2649941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613106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5188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 descr="F:\DCIM\101NIKON\DSCN0766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0015" t="17837" r="32206" b="45127"/>
          <a:stretch/>
        </p:blipFill>
        <p:spPr bwMode="auto">
          <a:xfrm>
            <a:off x="768096" y="57469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Arrow Connector 16"/>
          <p:cNvCxnSpPr/>
          <p:nvPr/>
        </p:nvCxnSpPr>
        <p:spPr>
          <a:xfrm flipH="1">
            <a:off x="7106730" y="2571750"/>
            <a:ext cx="970203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106730" y="2264510"/>
            <a:ext cx="970203" cy="0"/>
          </a:xfrm>
          <a:prstGeom prst="straightConnector1">
            <a:avLst/>
          </a:prstGeom>
          <a:ln>
            <a:headEnd type="stealth" w="lg" len="lg"/>
            <a:tailEnd type="none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6220656" y="19641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8049456" y="19644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6" name="Straight Arrow Connector 25"/>
          <p:cNvCxnSpPr>
            <a:stCxn id="27" idx="1"/>
            <a:endCxn id="23" idx="5"/>
          </p:cNvCxnSpPr>
          <p:nvPr/>
        </p:nvCxnSpPr>
        <p:spPr>
          <a:xfrm flipH="1" flipV="1">
            <a:off x="7001145" y="2744664"/>
            <a:ext cx="267822" cy="7748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7135056" y="33855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8" name="Straight Arrow Connector 27"/>
          <p:cNvCxnSpPr>
            <a:stCxn id="27" idx="7"/>
            <a:endCxn id="25" idx="3"/>
          </p:cNvCxnSpPr>
          <p:nvPr/>
        </p:nvCxnSpPr>
        <p:spPr>
          <a:xfrm flipV="1">
            <a:off x="7915545" y="2744964"/>
            <a:ext cx="267822" cy="7745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3" idx="7"/>
            <a:endCxn id="22" idx="3"/>
          </p:cNvCxnSpPr>
          <p:nvPr/>
        </p:nvCxnSpPr>
        <p:spPr>
          <a:xfrm flipV="1">
            <a:off x="7001145" y="1278369"/>
            <a:ext cx="267822" cy="8197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5" idx="1"/>
            <a:endCxn id="22" idx="5"/>
          </p:cNvCxnSpPr>
          <p:nvPr/>
        </p:nvCxnSpPr>
        <p:spPr>
          <a:xfrm flipH="1" flipV="1">
            <a:off x="7915545" y="1278369"/>
            <a:ext cx="267822" cy="8200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142477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142476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111211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111211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14247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813953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8139536" y="3060989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142477" y="3060988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221945" y="768096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3130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81418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7221945" y="36514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123867" y="180365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123867" y="2649941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68095" y="75425"/>
            <a:ext cx="3657601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latin typeface="Segoe Print" panose="02000600000000000000" pitchFamily="2" charset="0"/>
              </a:rPr>
              <a:t>This </a:t>
            </a:r>
            <a:r>
              <a:rPr lang="en-US" sz="28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is</a:t>
            </a:r>
            <a:r>
              <a:rPr lang="en-US" sz="28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 </a:t>
            </a:r>
            <a:r>
              <a:rPr lang="en-US" sz="2800" dirty="0" smtClean="0">
                <a:latin typeface="Segoe Print" panose="02000600000000000000" pitchFamily="2" charset="0"/>
              </a:rPr>
              <a:t>a foo.</a:t>
            </a:r>
            <a:endParaRPr lang="en-US" sz="2800" dirty="0">
              <a:latin typeface="Segoe Print" panose="02000600000000000000" pitchFamily="2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92" y="4261570"/>
            <a:ext cx="4997207" cy="7178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0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Modify the concept on the right to generalize based on this example.</a:t>
            </a:r>
            <a:endParaRPr lang="en-US" sz="20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13106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7583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 descr="F:\DCIM\101NIKON\DSCN0766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0015" t="17837" r="32206" b="45127"/>
          <a:stretch/>
        </p:blipFill>
        <p:spPr bwMode="auto">
          <a:xfrm>
            <a:off x="768096" y="57469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17" name="Straight Arrow Connector 16"/>
          <p:cNvCxnSpPr/>
          <p:nvPr/>
        </p:nvCxnSpPr>
        <p:spPr>
          <a:xfrm flipH="1">
            <a:off x="7106730" y="2571750"/>
            <a:ext cx="970203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106730" y="2264510"/>
            <a:ext cx="970203" cy="0"/>
          </a:xfrm>
          <a:prstGeom prst="straightConnector1">
            <a:avLst/>
          </a:prstGeom>
          <a:ln>
            <a:headEnd type="stealth" w="lg" len="lg"/>
            <a:tailEnd type="none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6220656" y="19641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latin typeface="Arial Narrow" panose="020B0606020202030204" pitchFamily="34" charset="0"/>
              </a:rPr>
              <a:t>Brick or Cylinder</a:t>
            </a:r>
            <a:endParaRPr lang="en-US" sz="1200" dirty="0">
              <a:latin typeface="Arial Narrow" panose="020B0606020202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8049456" y="19644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latin typeface="Arial Narrow" panose="020B0606020202030204" pitchFamily="34" charset="0"/>
              </a:rPr>
              <a:t>Brick or Cylinder</a:t>
            </a:r>
            <a:endParaRPr lang="en-US" sz="1200" dirty="0">
              <a:latin typeface="Arial Narrow" panose="020B0606020202030204" pitchFamily="34" charset="0"/>
            </a:endParaRPr>
          </a:p>
        </p:txBody>
      </p:sp>
      <p:cxnSp>
        <p:nvCxnSpPr>
          <p:cNvPr id="26" name="Straight Arrow Connector 25"/>
          <p:cNvCxnSpPr>
            <a:stCxn id="27" idx="1"/>
            <a:endCxn id="23" idx="5"/>
          </p:cNvCxnSpPr>
          <p:nvPr/>
        </p:nvCxnSpPr>
        <p:spPr>
          <a:xfrm flipH="1" flipV="1">
            <a:off x="7001145" y="2744664"/>
            <a:ext cx="267822" cy="7748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7" name="Oval 26"/>
          <p:cNvSpPr/>
          <p:nvPr/>
        </p:nvSpPr>
        <p:spPr>
          <a:xfrm>
            <a:off x="7135056" y="33855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8" name="Straight Arrow Connector 27"/>
          <p:cNvCxnSpPr>
            <a:stCxn id="27" idx="7"/>
            <a:endCxn id="25" idx="3"/>
          </p:cNvCxnSpPr>
          <p:nvPr/>
        </p:nvCxnSpPr>
        <p:spPr>
          <a:xfrm flipV="1">
            <a:off x="7915545" y="2744964"/>
            <a:ext cx="267822" cy="7745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23" idx="7"/>
            <a:endCxn id="22" idx="3"/>
          </p:cNvCxnSpPr>
          <p:nvPr/>
        </p:nvCxnSpPr>
        <p:spPr>
          <a:xfrm flipV="1">
            <a:off x="7001145" y="1278369"/>
            <a:ext cx="267822" cy="8197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5" idx="1"/>
            <a:endCxn id="22" idx="5"/>
          </p:cNvCxnSpPr>
          <p:nvPr/>
        </p:nvCxnSpPr>
        <p:spPr>
          <a:xfrm flipH="1" flipV="1">
            <a:off x="7915545" y="1278369"/>
            <a:ext cx="267822" cy="8200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142477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142476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111211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111211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14247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813953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8139536" y="3060989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6142477" y="3060988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7221945" y="768096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63130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81418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7221945" y="36514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123867" y="180365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44" name="Rectangle 43"/>
          <p:cNvSpPr/>
          <p:nvPr/>
        </p:nvSpPr>
        <p:spPr>
          <a:xfrm>
            <a:off x="7123867" y="2649941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68095" y="75425"/>
            <a:ext cx="3657601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latin typeface="Segoe Print" panose="02000600000000000000" pitchFamily="2" charset="0"/>
              </a:rPr>
              <a:t>This </a:t>
            </a:r>
            <a:r>
              <a:rPr lang="en-US" sz="2800" dirty="0" smtClean="0">
                <a:solidFill>
                  <a:schemeClr val="accent3"/>
                </a:solidFill>
                <a:latin typeface="Segoe Print" panose="02000600000000000000" pitchFamily="2" charset="0"/>
              </a:rPr>
              <a:t>is</a:t>
            </a:r>
            <a:r>
              <a:rPr lang="en-US" sz="28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 </a:t>
            </a:r>
            <a:r>
              <a:rPr lang="en-US" sz="2800" dirty="0" smtClean="0">
                <a:latin typeface="Segoe Print" panose="02000600000000000000" pitchFamily="2" charset="0"/>
              </a:rPr>
              <a:t>a foo.</a:t>
            </a:r>
            <a:endParaRPr lang="en-US" sz="2800" dirty="0">
              <a:latin typeface="Segoe Print" panose="02000600000000000000" pitchFamily="2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92" y="4261570"/>
            <a:ext cx="4997207" cy="7178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0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Modify the concept on the right to generalize based on this example.</a:t>
            </a:r>
            <a:endParaRPr lang="en-US" sz="20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613106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5652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00726" y="75425"/>
            <a:ext cx="3307394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Background Knowledge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397223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48282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231162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Cylinder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2" name="Straight Arrow Connector 21"/>
          <p:cNvCxnSpPr>
            <a:stCxn id="17" idx="0"/>
            <a:endCxn id="16" idx="3"/>
          </p:cNvCxnSpPr>
          <p:nvPr/>
        </p:nvCxnSpPr>
        <p:spPr>
          <a:xfrm flipV="1">
            <a:off x="94002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20" idx="0"/>
            <a:endCxn id="16" idx="5"/>
          </p:cNvCxnSpPr>
          <p:nvPr/>
        </p:nvCxnSpPr>
        <p:spPr>
          <a:xfrm flipH="1" flipV="1">
            <a:off x="2177712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01861" y="1395913"/>
            <a:ext cx="52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is-a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95753" y="1395913"/>
            <a:ext cx="52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is-a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7106730" y="2571750"/>
            <a:ext cx="970203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7106730" y="2264510"/>
            <a:ext cx="970203" cy="0"/>
          </a:xfrm>
          <a:prstGeom prst="straightConnector1">
            <a:avLst/>
          </a:prstGeom>
          <a:ln>
            <a:headEnd type="stealth" w="lg" len="lg"/>
            <a:tailEnd type="none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6220656" y="19641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latin typeface="Arial Narrow" panose="020B0606020202030204" pitchFamily="34" charset="0"/>
              </a:rPr>
              <a:t>Brick or Cylinder</a:t>
            </a:r>
            <a:endParaRPr lang="en-US" sz="1200" dirty="0">
              <a:latin typeface="Arial Narrow" panose="020B0606020202030204" pitchFamily="34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8049456" y="19644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latin typeface="Arial Narrow" panose="020B0606020202030204" pitchFamily="34" charset="0"/>
              </a:rPr>
              <a:t>Brick or Cylinder</a:t>
            </a:r>
            <a:endParaRPr lang="en-US" sz="1200" dirty="0">
              <a:latin typeface="Arial Narrow" panose="020B0606020202030204" pitchFamily="34" charset="0"/>
            </a:endParaRPr>
          </a:p>
        </p:txBody>
      </p:sp>
      <p:cxnSp>
        <p:nvCxnSpPr>
          <p:cNvPr id="32" name="Straight Arrow Connector 31"/>
          <p:cNvCxnSpPr>
            <a:stCxn id="33" idx="1"/>
            <a:endCxn id="30" idx="5"/>
          </p:cNvCxnSpPr>
          <p:nvPr/>
        </p:nvCxnSpPr>
        <p:spPr>
          <a:xfrm flipH="1" flipV="1">
            <a:off x="7001145" y="2744664"/>
            <a:ext cx="267822" cy="7748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7135056" y="33855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4" name="Straight Arrow Connector 33"/>
          <p:cNvCxnSpPr>
            <a:stCxn id="33" idx="7"/>
            <a:endCxn id="31" idx="3"/>
          </p:cNvCxnSpPr>
          <p:nvPr/>
        </p:nvCxnSpPr>
        <p:spPr>
          <a:xfrm flipV="1">
            <a:off x="7915545" y="2744964"/>
            <a:ext cx="267822" cy="7745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0" idx="7"/>
            <a:endCxn id="29" idx="3"/>
          </p:cNvCxnSpPr>
          <p:nvPr/>
        </p:nvCxnSpPr>
        <p:spPr>
          <a:xfrm flipV="1">
            <a:off x="7001145" y="1278369"/>
            <a:ext cx="267822" cy="8197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31" idx="1"/>
            <a:endCxn id="29" idx="5"/>
          </p:cNvCxnSpPr>
          <p:nvPr/>
        </p:nvCxnSpPr>
        <p:spPr>
          <a:xfrm flipH="1" flipV="1">
            <a:off x="7915545" y="1278369"/>
            <a:ext cx="267822" cy="8200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142477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142476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111211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111211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14247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813953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139536" y="3060989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142477" y="3060988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221945" y="768096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63130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81418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221945" y="36514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123867" y="180365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50" name="Rectangle 49"/>
          <p:cNvSpPr/>
          <p:nvPr/>
        </p:nvSpPr>
        <p:spPr>
          <a:xfrm>
            <a:off x="7123867" y="2649941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8292" y="4261570"/>
            <a:ext cx="4997207" cy="7178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0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Modify the concept on the right to generalize based on this knowledge.</a:t>
            </a:r>
            <a:endParaRPr lang="en-US" sz="20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13106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9933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00726" y="75425"/>
            <a:ext cx="3307394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Background Knowledge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397223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48282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2311623" y="207294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Cylinder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2" name="Straight Arrow Connector 21"/>
          <p:cNvCxnSpPr>
            <a:stCxn id="17" idx="0"/>
            <a:endCxn id="16" idx="3"/>
          </p:cNvCxnSpPr>
          <p:nvPr/>
        </p:nvCxnSpPr>
        <p:spPr>
          <a:xfrm flipV="1">
            <a:off x="940023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20" idx="0"/>
            <a:endCxn id="16" idx="5"/>
          </p:cNvCxnSpPr>
          <p:nvPr/>
        </p:nvCxnSpPr>
        <p:spPr>
          <a:xfrm flipH="1" flipV="1">
            <a:off x="2177712" y="1278369"/>
            <a:ext cx="591111" cy="794571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01861" y="1395913"/>
            <a:ext cx="52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is-a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395753" y="1395913"/>
            <a:ext cx="5245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is-a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7106730" y="2571750"/>
            <a:ext cx="970203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>
            <a:off x="7106730" y="2264510"/>
            <a:ext cx="970203" cy="0"/>
          </a:xfrm>
          <a:prstGeom prst="straightConnector1">
            <a:avLst/>
          </a:prstGeom>
          <a:ln>
            <a:headEnd type="stealth" w="lg" len="lg"/>
            <a:tailEnd type="none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Oval 28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6220656" y="19641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8049456" y="19644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2" name="Straight Arrow Connector 31"/>
          <p:cNvCxnSpPr>
            <a:stCxn id="33" idx="1"/>
            <a:endCxn id="30" idx="5"/>
          </p:cNvCxnSpPr>
          <p:nvPr/>
        </p:nvCxnSpPr>
        <p:spPr>
          <a:xfrm flipH="1" flipV="1">
            <a:off x="7001145" y="2744664"/>
            <a:ext cx="267822" cy="7748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3" name="Oval 32"/>
          <p:cNvSpPr/>
          <p:nvPr/>
        </p:nvSpPr>
        <p:spPr>
          <a:xfrm>
            <a:off x="7135056" y="33855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34" name="Straight Arrow Connector 33"/>
          <p:cNvCxnSpPr>
            <a:stCxn id="33" idx="7"/>
            <a:endCxn id="31" idx="3"/>
          </p:cNvCxnSpPr>
          <p:nvPr/>
        </p:nvCxnSpPr>
        <p:spPr>
          <a:xfrm flipV="1">
            <a:off x="7915545" y="2744964"/>
            <a:ext cx="267822" cy="7745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0" idx="7"/>
            <a:endCxn id="29" idx="3"/>
          </p:cNvCxnSpPr>
          <p:nvPr/>
        </p:nvCxnSpPr>
        <p:spPr>
          <a:xfrm flipV="1">
            <a:off x="7001145" y="1278369"/>
            <a:ext cx="267822" cy="8197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31" idx="1"/>
            <a:endCxn id="29" idx="5"/>
          </p:cNvCxnSpPr>
          <p:nvPr/>
        </p:nvCxnSpPr>
        <p:spPr>
          <a:xfrm flipH="1" flipV="1">
            <a:off x="7915545" y="1278369"/>
            <a:ext cx="267822" cy="8200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142477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142476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111211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111211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14247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813953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8139536" y="3060989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142477" y="3060988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7221945" y="768096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63130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81418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7221945" y="36514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123867" y="180365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50" name="Rectangle 49"/>
          <p:cNvSpPr/>
          <p:nvPr/>
        </p:nvSpPr>
        <p:spPr>
          <a:xfrm>
            <a:off x="7123867" y="2649941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8292" y="4261570"/>
            <a:ext cx="4997207" cy="7178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0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Modify the concept on the right to generalize based on this knowledge.</a:t>
            </a:r>
            <a:endParaRPr lang="en-US" sz="20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13106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00437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131061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Current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pic>
        <p:nvPicPr>
          <p:cNvPr id="17" name="Picture 2" descr="F:\DCIM\101NIKON\DSCN076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2550" t="14550" r="29671" b="48414"/>
          <a:stretch/>
        </p:blipFill>
        <p:spPr bwMode="auto">
          <a:xfrm>
            <a:off x="768096" y="57469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Straight Arrow Connector 19"/>
          <p:cNvCxnSpPr/>
          <p:nvPr/>
        </p:nvCxnSpPr>
        <p:spPr>
          <a:xfrm flipH="1">
            <a:off x="7106730" y="2571750"/>
            <a:ext cx="970203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7106730" y="2264510"/>
            <a:ext cx="970203" cy="0"/>
          </a:xfrm>
          <a:prstGeom prst="straightConnector1">
            <a:avLst/>
          </a:prstGeom>
          <a:ln>
            <a:headEnd type="stealth" w="lg" len="lg"/>
            <a:tailEnd type="none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7135056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6220656" y="19641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8049456" y="19644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7" name="Straight Arrow Connector 26"/>
          <p:cNvCxnSpPr>
            <a:stCxn id="28" idx="1"/>
            <a:endCxn id="25" idx="5"/>
          </p:cNvCxnSpPr>
          <p:nvPr/>
        </p:nvCxnSpPr>
        <p:spPr>
          <a:xfrm flipH="1" flipV="1">
            <a:off x="7001145" y="2744664"/>
            <a:ext cx="267822" cy="7748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7135056" y="33855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9" name="Straight Arrow Connector 28"/>
          <p:cNvCxnSpPr>
            <a:stCxn id="28" idx="7"/>
            <a:endCxn id="26" idx="3"/>
          </p:cNvCxnSpPr>
          <p:nvPr/>
        </p:nvCxnSpPr>
        <p:spPr>
          <a:xfrm flipV="1">
            <a:off x="7915545" y="2744964"/>
            <a:ext cx="267822" cy="7745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5" idx="7"/>
            <a:endCxn id="23" idx="3"/>
          </p:cNvCxnSpPr>
          <p:nvPr/>
        </p:nvCxnSpPr>
        <p:spPr>
          <a:xfrm flipV="1">
            <a:off x="7001145" y="1278369"/>
            <a:ext cx="267822" cy="8197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6" idx="1"/>
            <a:endCxn id="23" idx="5"/>
          </p:cNvCxnSpPr>
          <p:nvPr/>
        </p:nvCxnSpPr>
        <p:spPr>
          <a:xfrm flipH="1" flipV="1">
            <a:off x="7915545" y="1278369"/>
            <a:ext cx="267822" cy="8200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142477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142476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111211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111211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614247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8139536" y="141228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8139536" y="3060989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6142477" y="3060988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7221945" y="768096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3130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8141808" y="22303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7221945" y="3651440"/>
            <a:ext cx="729695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>
              <a:latin typeface="Arial Narrow" panose="020B0606020202030204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7123867" y="1803650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45" name="Rectangle 44"/>
          <p:cNvSpPr/>
          <p:nvPr/>
        </p:nvSpPr>
        <p:spPr>
          <a:xfrm>
            <a:off x="7123867" y="2649941"/>
            <a:ext cx="925849" cy="38266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768095" y="75425"/>
            <a:ext cx="3657601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latin typeface="Segoe Print" panose="02000600000000000000" pitchFamily="2" charset="0"/>
              </a:rPr>
              <a:t>This </a:t>
            </a:r>
            <a:r>
              <a:rPr lang="en-US" sz="2800" dirty="0" smtClean="0">
                <a:solidFill>
                  <a:schemeClr val="accent2"/>
                </a:solidFill>
                <a:latin typeface="Segoe Print" panose="02000600000000000000" pitchFamily="2" charset="0"/>
              </a:rPr>
              <a:t>is not </a:t>
            </a:r>
            <a:r>
              <a:rPr lang="en-US" sz="2800" dirty="0" smtClean="0">
                <a:latin typeface="Segoe Print" panose="02000600000000000000" pitchFamily="2" charset="0"/>
              </a:rPr>
              <a:t>a foo.</a:t>
            </a:r>
            <a:endParaRPr lang="en-US" sz="2800" dirty="0">
              <a:latin typeface="Segoe Print" panose="02000600000000000000" pitchFamily="2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92" y="4261570"/>
            <a:ext cx="4997207" cy="717804"/>
          </a:xfrm>
          <a:prstGeom prst="rect">
            <a:avLst/>
          </a:prstGeom>
          <a:noFill/>
        </p:spPr>
        <p:txBody>
          <a:bodyPr wrap="square" rtlCol="0" anchor="ctr">
            <a:noAutofit/>
          </a:bodyPr>
          <a:lstStyle/>
          <a:p>
            <a:pPr algn="ctr"/>
            <a:r>
              <a:rPr lang="en-US" sz="20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Modify the concept on the right to specialize based on this example.</a:t>
            </a:r>
            <a:endParaRPr lang="en-US" sz="20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8409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112610" y="75425"/>
            <a:ext cx="292153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000" dirty="0" smtClean="0">
                <a:latin typeface="Segoe Print" panose="02000600000000000000" pitchFamily="2" charset="0"/>
              </a:rPr>
              <a:t>Final Concept</a:t>
            </a:r>
            <a:endParaRPr lang="en-US" sz="2000" dirty="0">
              <a:latin typeface="Segoe Print" panose="02000600000000000000" pitchFamily="2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4072736" y="2571750"/>
            <a:ext cx="970203" cy="0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4072736" y="2264510"/>
            <a:ext cx="970203" cy="0"/>
          </a:xfrm>
          <a:prstGeom prst="straightConnector1">
            <a:avLst/>
          </a:prstGeom>
          <a:ln>
            <a:headEnd type="stealth" w="lg" len="lg"/>
            <a:tailEnd type="none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3" name="Oval 22"/>
          <p:cNvSpPr/>
          <p:nvPr/>
        </p:nvSpPr>
        <p:spPr>
          <a:xfrm>
            <a:off x="4101062" y="497880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3186662" y="19641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sp>
        <p:nvSpPr>
          <p:cNvPr id="26" name="Oval 25"/>
          <p:cNvSpPr/>
          <p:nvPr/>
        </p:nvSpPr>
        <p:spPr>
          <a:xfrm>
            <a:off x="5015462" y="19644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Block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7" name="Straight Arrow Connector 26"/>
          <p:cNvCxnSpPr>
            <a:stCxn id="28" idx="1"/>
            <a:endCxn id="25" idx="5"/>
          </p:cNvCxnSpPr>
          <p:nvPr/>
        </p:nvCxnSpPr>
        <p:spPr>
          <a:xfrm flipH="1" flipV="1">
            <a:off x="3967151" y="2744664"/>
            <a:ext cx="267822" cy="7748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4101062" y="3385575"/>
            <a:ext cx="914400" cy="914400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smtClean="0">
                <a:latin typeface="Arial Narrow" panose="020B0606020202030204" pitchFamily="34" charset="0"/>
              </a:rPr>
              <a:t>Brick</a:t>
            </a:r>
            <a:endParaRPr lang="en-US" sz="2000" dirty="0">
              <a:latin typeface="Arial Narrow" panose="020B0606020202030204" pitchFamily="34" charset="0"/>
            </a:endParaRPr>
          </a:p>
        </p:txBody>
      </p:sp>
      <p:cxnSp>
        <p:nvCxnSpPr>
          <p:cNvPr id="29" name="Straight Arrow Connector 28"/>
          <p:cNvCxnSpPr>
            <a:stCxn id="28" idx="7"/>
            <a:endCxn id="26" idx="3"/>
          </p:cNvCxnSpPr>
          <p:nvPr/>
        </p:nvCxnSpPr>
        <p:spPr>
          <a:xfrm flipV="1">
            <a:off x="4881551" y="2744964"/>
            <a:ext cx="267822" cy="774522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25" idx="7"/>
            <a:endCxn id="23" idx="3"/>
          </p:cNvCxnSpPr>
          <p:nvPr/>
        </p:nvCxnSpPr>
        <p:spPr>
          <a:xfrm flipV="1">
            <a:off x="3967151" y="1278369"/>
            <a:ext cx="267822" cy="8197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26" idx="1"/>
            <a:endCxn id="23" idx="5"/>
          </p:cNvCxnSpPr>
          <p:nvPr/>
        </p:nvCxnSpPr>
        <p:spPr>
          <a:xfrm flipH="1" flipV="1">
            <a:off x="4881551" y="1278369"/>
            <a:ext cx="267822" cy="820017"/>
          </a:xfrm>
          <a:prstGeom prst="straightConnector1">
            <a:avLst/>
          </a:prstGeom>
          <a:ln>
            <a:tailEnd type="stealth" w="lg" len="lg"/>
          </a:ln>
          <a:effectLst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108483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3108482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5077217" y="1381195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077217" y="3024059"/>
            <a:ext cx="992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accent6"/>
                </a:solidFill>
                <a:latin typeface="Arial Narrow" panose="020B0606020202030204" pitchFamily="34" charset="0"/>
              </a:rPr>
              <a:t>supports</a:t>
            </a:r>
            <a:endParaRPr lang="en-US" sz="2000" dirty="0">
              <a:solidFill>
                <a:schemeClr val="accent6"/>
              </a:solidFill>
              <a:latin typeface="Arial Narrow" panose="020B060602020203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107011" y="1803650"/>
            <a:ext cx="925849" cy="3826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107011" y="2649941"/>
            <a:ext cx="925849" cy="3826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>
                <a:solidFill>
                  <a:schemeClr val="accent6"/>
                </a:solidFill>
                <a:latin typeface="Arial Narrow" panose="020B0606020202030204" pitchFamily="34" charset="0"/>
              </a:rPr>
              <a:t>¬touches</a:t>
            </a:r>
          </a:p>
        </p:txBody>
      </p:sp>
    </p:spTree>
    <p:extLst>
      <p:ext uri="{BB962C8B-B14F-4D97-AF65-F5344CB8AC3E}">
        <p14:creationId xmlns:p14="http://schemas.microsoft.com/office/powerpoint/2010/main" xmlns="" val="339326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85750"/>
            <a:ext cx="9144000" cy="4857750"/>
          </a:xfrm>
          <a:prstGeom prst="rect">
            <a:avLst/>
          </a:prstGeom>
          <a:noFill/>
        </p:spPr>
        <p:txBody>
          <a:bodyPr wrap="square" lIns="0" rIns="0" rtlCol="0" anchor="t">
            <a:noAutofit/>
          </a:bodyPr>
          <a:lstStyle/>
          <a:p>
            <a:pPr algn="ctr"/>
            <a:r>
              <a:rPr lang="en-US" sz="2400" b="1" u="sng" dirty="0" smtClean="0">
                <a:latin typeface="Segoe Print" panose="02000600000000000000" pitchFamily="2" charset="0"/>
              </a:rPr>
              <a:t>Assignment</a:t>
            </a:r>
          </a:p>
          <a:p>
            <a:pPr algn="ctr"/>
            <a:r>
              <a:rPr lang="en-US" sz="1200" b="1" dirty="0">
                <a:latin typeface="Segoe Print" panose="02000600000000000000" pitchFamily="2" charset="0"/>
              </a:rPr>
              <a:t> </a:t>
            </a:r>
            <a:endParaRPr lang="en-US" sz="2000" b="1" dirty="0" smtClean="0">
              <a:latin typeface="Segoe Print" panose="02000600000000000000" pitchFamily="2" charset="0"/>
            </a:endParaRPr>
          </a:p>
          <a:p>
            <a:pPr algn="ctr"/>
            <a:r>
              <a:rPr lang="en-US" sz="2400" dirty="0" smtClean="0">
                <a:latin typeface="Segoe Print" panose="02000600000000000000" pitchFamily="2" charset="0"/>
              </a:rPr>
              <a:t>How would you use incremental concept learning to design an agent that could answer Raven’s </a:t>
            </a:r>
            <a:r>
              <a:rPr lang="en-US" sz="2400" dirty="0">
                <a:latin typeface="Segoe Print" panose="02000600000000000000" pitchFamily="2" charset="0"/>
              </a:rPr>
              <a:t>p</a:t>
            </a:r>
            <a:r>
              <a:rPr lang="en-US" sz="2400" dirty="0" smtClean="0">
                <a:latin typeface="Segoe Print" panose="02000600000000000000" pitchFamily="2" charset="0"/>
              </a:rPr>
              <a:t>rogressive matrices?</a:t>
            </a:r>
            <a:r>
              <a:rPr lang="en-US" sz="1200" dirty="0" smtClean="0">
                <a:latin typeface="Segoe Print" panose="02000600000000000000" pitchFamily="2" charset="0"/>
              </a:rPr>
              <a:t> </a:t>
            </a:r>
            <a:endParaRPr lang="en-US" sz="2400" dirty="0" smtClean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637274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75425"/>
            <a:ext cx="9144000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latin typeface="Segoe Print" panose="02000600000000000000" pitchFamily="2" charset="0"/>
              </a:rPr>
              <a:t>This is a foo.</a:t>
            </a:r>
            <a:endParaRPr lang="en-US" sz="2800" dirty="0">
              <a:latin typeface="Segoe Print" panose="02000600000000000000" pitchFamily="2" charset="0"/>
            </a:endParaRPr>
          </a:p>
        </p:txBody>
      </p:sp>
      <p:pic>
        <p:nvPicPr>
          <p:cNvPr id="2051" name="Picture 3" descr="F:\DCIM\101NIKON\DSCN0766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0015" t="17837" r="32206" b="45127"/>
          <a:stretch/>
        </p:blipFill>
        <p:spPr bwMode="auto">
          <a:xfrm>
            <a:off x="2743201" y="91440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2913660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85750"/>
            <a:ext cx="9144000" cy="4857750"/>
          </a:xfrm>
          <a:prstGeom prst="rect">
            <a:avLst/>
          </a:prstGeom>
          <a:noFill/>
        </p:spPr>
        <p:txBody>
          <a:bodyPr wrap="square" lIns="0" rIns="0" rtlCol="0" anchor="t">
            <a:noAutofit/>
          </a:bodyPr>
          <a:lstStyle/>
          <a:p>
            <a:pPr algn="ctr"/>
            <a:r>
              <a:rPr lang="en-US" sz="2400" b="1" dirty="0" smtClean="0">
                <a:latin typeface="Segoe Print" panose="02000600000000000000" pitchFamily="2" charset="0"/>
              </a:rPr>
              <a:t>To recap…</a:t>
            </a:r>
            <a:endParaRPr lang="en-US" sz="2400" b="1" dirty="0">
              <a:latin typeface="Segoe Print" panose="02000600000000000000" pitchFamily="2" charset="0"/>
            </a:endParaRPr>
          </a:p>
          <a:p>
            <a:pPr algn="ctr"/>
            <a:r>
              <a:rPr lang="en-US" sz="1200" b="1" dirty="0">
                <a:latin typeface="Segoe Print" panose="02000600000000000000" pitchFamily="2" charset="0"/>
              </a:rPr>
              <a:t> </a:t>
            </a:r>
            <a:endParaRPr lang="en-US" sz="2000" b="1" dirty="0">
              <a:latin typeface="Segoe Print" panose="02000600000000000000" pitchFamily="2" charset="0"/>
            </a:endParaRPr>
          </a:p>
          <a:p>
            <a:pPr marL="342900" indent="-342900">
              <a:buFont typeface="Segoe Print" panose="02000600000000000000" pitchFamily="2" charset="0"/>
              <a:buChar char="•"/>
            </a:pPr>
            <a:r>
              <a:rPr lang="en-US" sz="2400" dirty="0">
                <a:latin typeface="Segoe Print" panose="02000600000000000000" pitchFamily="2" charset="0"/>
              </a:rPr>
              <a:t>Purpose of incremental concept learning</a:t>
            </a:r>
            <a:br>
              <a:rPr lang="en-US" sz="2400" dirty="0">
                <a:latin typeface="Segoe Print" panose="02000600000000000000" pitchFamily="2" charset="0"/>
              </a:rPr>
            </a:br>
            <a:r>
              <a:rPr lang="en-US" sz="1200" dirty="0">
                <a:latin typeface="Segoe Print" panose="02000600000000000000" pitchFamily="2" charset="0"/>
              </a:rPr>
              <a:t> </a:t>
            </a:r>
            <a:endParaRPr lang="en-US" sz="2400" dirty="0">
              <a:latin typeface="Segoe Print" panose="02000600000000000000" pitchFamily="2" charset="0"/>
            </a:endParaRPr>
          </a:p>
          <a:p>
            <a:pPr marL="342900" indent="-342900">
              <a:buFont typeface="Segoe Print" panose="02000600000000000000" pitchFamily="2" charset="0"/>
              <a:buChar char="•"/>
            </a:pPr>
            <a:r>
              <a:rPr lang="en-US" sz="2400" dirty="0" err="1">
                <a:latin typeface="Segoe Print" panose="02000600000000000000" pitchFamily="2" charset="0"/>
              </a:rPr>
              <a:t>Variabilization</a:t>
            </a:r>
            <a:r>
              <a:rPr lang="en-US" sz="2400" dirty="0">
                <a:latin typeface="Segoe Print" panose="02000600000000000000" pitchFamily="2" charset="0"/>
              </a:rPr>
              <a:t/>
            </a:r>
            <a:br>
              <a:rPr lang="en-US" sz="2400" dirty="0">
                <a:latin typeface="Segoe Print" panose="02000600000000000000" pitchFamily="2" charset="0"/>
              </a:rPr>
            </a:br>
            <a:r>
              <a:rPr lang="en-US" sz="1200" dirty="0">
                <a:latin typeface="Segoe Print" panose="02000600000000000000" pitchFamily="2" charset="0"/>
              </a:rPr>
              <a:t> </a:t>
            </a:r>
            <a:endParaRPr lang="en-US" sz="2400" dirty="0">
              <a:latin typeface="Segoe Print" panose="02000600000000000000" pitchFamily="2" charset="0"/>
            </a:endParaRPr>
          </a:p>
          <a:p>
            <a:pPr marL="342900" indent="-342900">
              <a:buFont typeface="Segoe Print" panose="02000600000000000000" pitchFamily="2" charset="0"/>
              <a:buChar char="•"/>
            </a:pPr>
            <a:r>
              <a:rPr lang="en-US" sz="2400" dirty="0">
                <a:latin typeface="Segoe Print" panose="02000600000000000000" pitchFamily="2" charset="0"/>
              </a:rPr>
              <a:t>Specialization</a:t>
            </a:r>
          </a:p>
          <a:p>
            <a:r>
              <a:rPr lang="en-US" sz="1200" dirty="0">
                <a:latin typeface="Segoe Print" panose="02000600000000000000" pitchFamily="2" charset="0"/>
              </a:rPr>
              <a:t> </a:t>
            </a:r>
            <a:endParaRPr lang="en-US" sz="2400" dirty="0">
              <a:latin typeface="Segoe Print" panose="02000600000000000000" pitchFamily="2" charset="0"/>
            </a:endParaRPr>
          </a:p>
          <a:p>
            <a:pPr marL="342900" indent="-342900">
              <a:buFont typeface="Segoe Print" panose="02000600000000000000" pitchFamily="2" charset="0"/>
              <a:buChar char="•"/>
            </a:pPr>
            <a:r>
              <a:rPr lang="en-US" sz="2400" dirty="0">
                <a:latin typeface="Segoe Print" panose="02000600000000000000" pitchFamily="2" charset="0"/>
              </a:rPr>
              <a:t>Generalization</a:t>
            </a:r>
          </a:p>
          <a:p>
            <a:r>
              <a:rPr lang="en-US" sz="1200" dirty="0">
                <a:latin typeface="Segoe Print" panose="02000600000000000000" pitchFamily="2" charset="0"/>
              </a:rPr>
              <a:t> </a:t>
            </a:r>
            <a:endParaRPr lang="en-US" sz="2400" dirty="0">
              <a:latin typeface="Segoe Print" panose="02000600000000000000" pitchFamily="2" charset="0"/>
            </a:endParaRPr>
          </a:p>
          <a:p>
            <a:pPr marL="342900" indent="-342900">
              <a:buFont typeface="Segoe Print" panose="02000600000000000000" pitchFamily="2" charset="0"/>
              <a:buChar char="•"/>
            </a:pPr>
            <a:r>
              <a:rPr lang="en-US" sz="2400" dirty="0">
                <a:latin typeface="Segoe Print" panose="02000600000000000000" pitchFamily="2" charset="0"/>
              </a:rPr>
              <a:t>Heuristics for specialization and generalization</a:t>
            </a:r>
          </a:p>
          <a:p>
            <a:r>
              <a:rPr lang="en-US" sz="1200" dirty="0">
                <a:latin typeface="Segoe Print" panose="02000600000000000000" pitchFamily="2" charset="0"/>
              </a:rPr>
              <a:t> </a:t>
            </a:r>
            <a:endParaRPr lang="en-US" sz="2400" dirty="0">
              <a:latin typeface="Segoe Print" panose="02000600000000000000" pitchFamily="2" charset="0"/>
            </a:endParaRPr>
          </a:p>
          <a:p>
            <a:endParaRPr lang="en-US" sz="2400" dirty="0"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6826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75425"/>
            <a:ext cx="9144000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Is this a foo?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pic>
        <p:nvPicPr>
          <p:cNvPr id="4098" name="Picture 2" descr="F:\DCIM\101NIKON\DSCN0767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2109" t="16167" r="30112" b="46797"/>
          <a:stretch/>
        </p:blipFill>
        <p:spPr bwMode="auto">
          <a:xfrm>
            <a:off x="2743201" y="91440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" y="2481590"/>
            <a:ext cx="274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dirty="0" smtClean="0">
                <a:ln w="95250">
                  <a:solidFill>
                    <a:srgbClr val="00B0F0"/>
                  </a:solidFill>
                </a:ln>
                <a:solidFill>
                  <a:srgbClr val="00B0F0"/>
                </a:solidFill>
                <a:latin typeface="Segoe Print" panose="02000600000000000000" pitchFamily="2" charset="0"/>
              </a:rPr>
              <a:t>ο</a:t>
            </a:r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Yes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00801" y="2481590"/>
            <a:ext cx="274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ο</a:t>
            </a:r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No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62648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75425"/>
            <a:ext cx="9144000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Is this a foo?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" y="2481590"/>
            <a:ext cx="274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ο</a:t>
            </a:r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Yes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00801" y="2481590"/>
            <a:ext cx="274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dirty="0" smtClean="0">
                <a:ln w="95250">
                  <a:solidFill>
                    <a:srgbClr val="00B0F0"/>
                  </a:solidFill>
                </a:ln>
                <a:solidFill>
                  <a:srgbClr val="00B0F0"/>
                </a:solidFill>
                <a:latin typeface="Segoe Print" panose="02000600000000000000" pitchFamily="2" charset="0"/>
              </a:rPr>
              <a:t>ο</a:t>
            </a:r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No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pic>
        <p:nvPicPr>
          <p:cNvPr id="5122" name="Picture 2" descr="F:\DCIM\101NIKON\DSCN0768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2881" t="17195" r="29340" b="45769"/>
          <a:stretch/>
        </p:blipFill>
        <p:spPr bwMode="auto">
          <a:xfrm>
            <a:off x="2743201" y="91440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7188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" y="75425"/>
            <a:ext cx="9144000" cy="5376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/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Is this a foo?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" y="2481590"/>
            <a:ext cx="274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dirty="0" smtClean="0">
                <a:ln w="95250">
                  <a:solidFill>
                    <a:srgbClr val="00B0F0"/>
                  </a:solidFill>
                </a:ln>
                <a:solidFill>
                  <a:srgbClr val="00B0F0"/>
                </a:solidFill>
                <a:latin typeface="Segoe Print" panose="02000600000000000000" pitchFamily="2" charset="0"/>
              </a:rPr>
              <a:t>ο</a:t>
            </a:r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Yes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00801" y="2481590"/>
            <a:ext cx="27432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ο</a:t>
            </a:r>
            <a:r>
              <a:rPr lang="en-US" sz="2800" dirty="0" smtClean="0">
                <a:solidFill>
                  <a:srgbClr val="00B0F0"/>
                </a:solidFill>
                <a:latin typeface="Segoe Print" panose="02000600000000000000" pitchFamily="2" charset="0"/>
              </a:rPr>
              <a:t> No</a:t>
            </a:r>
            <a:endParaRPr lang="en-US" sz="2800" dirty="0">
              <a:solidFill>
                <a:srgbClr val="00B0F0"/>
              </a:solidFill>
              <a:latin typeface="Segoe Print" panose="02000600000000000000" pitchFamily="2" charset="0"/>
            </a:endParaRPr>
          </a:p>
        </p:txBody>
      </p:sp>
      <p:pic>
        <p:nvPicPr>
          <p:cNvPr id="6146" name="Picture 2" descr="F:\DCIM\101NIKON\DSCN0769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2550" t="14550" r="29671" b="48414"/>
          <a:stretch/>
        </p:blipFill>
        <p:spPr bwMode="auto">
          <a:xfrm>
            <a:off x="2743202" y="91440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172373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2233</TotalTime>
  <Words>996</Words>
  <Application>Microsoft Macintosh PowerPoint</Application>
  <PresentationFormat>On-screen Show (16:9)</PresentationFormat>
  <Paragraphs>571</Paragraphs>
  <Slides>60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</dc:creator>
  <cp:lastModifiedBy>Rochelle</cp:lastModifiedBy>
  <cp:revision>120</cp:revision>
  <dcterms:created xsi:type="dcterms:W3CDTF">2014-03-07T02:05:43Z</dcterms:created>
  <dcterms:modified xsi:type="dcterms:W3CDTF">2014-10-13T07:11:04Z</dcterms:modified>
</cp:coreProperties>
</file>

<file path=docProps/thumbnail.jpeg>
</file>